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theme/theme1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4.xml" ContentType="application/vnd.openxmlformats-officedocument.theme+xml"/>
  <Override PartName="/ppt/slideLayouts/slideLayout61.xml" ContentType="application/vnd.openxmlformats-officedocument.presentationml.slideLayout+xml"/>
  <Override PartName="/ppt/theme/theme15.xml" ContentType="application/vnd.openxmlformats-officedocument.theme+xml"/>
  <Override PartName="/ppt/slideLayouts/slideLayout6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  <p:sldMasterId id="2147483827" r:id="rId2"/>
    <p:sldMasterId id="2147483835" r:id="rId3"/>
    <p:sldMasterId id="2147483837" r:id="rId4"/>
    <p:sldMasterId id="2147483839" r:id="rId5"/>
    <p:sldMasterId id="2147483847" r:id="rId6"/>
    <p:sldMasterId id="2147483849" r:id="rId7"/>
    <p:sldMasterId id="2147483851" r:id="rId8"/>
    <p:sldMasterId id="2147483859" r:id="rId9"/>
    <p:sldMasterId id="2147483861" r:id="rId10"/>
    <p:sldMasterId id="2147483863" r:id="rId11"/>
    <p:sldMasterId id="2147483871" r:id="rId12"/>
    <p:sldMasterId id="2147483873" r:id="rId13"/>
    <p:sldMasterId id="2147483878" r:id="rId14"/>
    <p:sldMasterId id="2147483885" r:id="rId15"/>
    <p:sldMasterId id="2147483887" r:id="rId16"/>
  </p:sldMasterIdLst>
  <p:notesMasterIdLst>
    <p:notesMasterId r:id="rId63"/>
  </p:notesMasterIdLst>
  <p:handoutMasterIdLst>
    <p:handoutMasterId r:id="rId64"/>
  </p:handoutMasterIdLst>
  <p:sldIdLst>
    <p:sldId id="663" r:id="rId17"/>
    <p:sldId id="772" r:id="rId18"/>
    <p:sldId id="750" r:id="rId19"/>
    <p:sldId id="453" r:id="rId20"/>
    <p:sldId id="588" r:id="rId21"/>
    <p:sldId id="559" r:id="rId22"/>
    <p:sldId id="731" r:id="rId23"/>
    <p:sldId id="737" r:id="rId24"/>
    <p:sldId id="729" r:id="rId25"/>
    <p:sldId id="722" r:id="rId26"/>
    <p:sldId id="565" r:id="rId27"/>
    <p:sldId id="723" r:id="rId28"/>
    <p:sldId id="732" r:id="rId29"/>
    <p:sldId id="633" r:id="rId30"/>
    <p:sldId id="733" r:id="rId31"/>
    <p:sldId id="734" r:id="rId32"/>
    <p:sldId id="735" r:id="rId33"/>
    <p:sldId id="776" r:id="rId34"/>
    <p:sldId id="762" r:id="rId35"/>
    <p:sldId id="763" r:id="rId36"/>
    <p:sldId id="764" r:id="rId37"/>
    <p:sldId id="765" r:id="rId38"/>
    <p:sldId id="774" r:id="rId39"/>
    <p:sldId id="769" r:id="rId40"/>
    <p:sldId id="771" r:id="rId41"/>
    <p:sldId id="767" r:id="rId42"/>
    <p:sldId id="768" r:id="rId43"/>
    <p:sldId id="741" r:id="rId44"/>
    <p:sldId id="739" r:id="rId45"/>
    <p:sldId id="738" r:id="rId46"/>
    <p:sldId id="749" r:id="rId47"/>
    <p:sldId id="744" r:id="rId48"/>
    <p:sldId id="693" r:id="rId49"/>
    <p:sldId id="747" r:id="rId50"/>
    <p:sldId id="775" r:id="rId51"/>
    <p:sldId id="745" r:id="rId52"/>
    <p:sldId id="713" r:id="rId53"/>
    <p:sldId id="746" r:id="rId54"/>
    <p:sldId id="648" r:id="rId55"/>
    <p:sldId id="754" r:id="rId56"/>
    <p:sldId id="761" r:id="rId57"/>
    <p:sldId id="758" r:id="rId58"/>
    <p:sldId id="759" r:id="rId59"/>
    <p:sldId id="760" r:id="rId60"/>
    <p:sldId id="773" r:id="rId61"/>
    <p:sldId id="688" r:id="rId62"/>
  </p:sldIdLst>
  <p:sldSz cx="9144000" cy="6858000" type="screen4x3"/>
  <p:notesSz cx="6858000" cy="9266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0B8DC3"/>
    <a:srgbClr val="5B2D89"/>
    <a:srgbClr val="4D4D4D"/>
    <a:srgbClr val="FF0000"/>
    <a:srgbClr val="CCECFF"/>
    <a:srgbClr val="A50021"/>
    <a:srgbClr val="3399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76399" autoAdjust="0"/>
  </p:normalViewPr>
  <p:slideViewPr>
    <p:cSldViewPr>
      <p:cViewPr>
        <p:scale>
          <a:sx n="70" d="100"/>
          <a:sy n="70" d="100"/>
        </p:scale>
        <p:origin x="-1430" y="73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30" y="1212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16795"/>
    </p:cViewPr>
  </p:sorterViewPr>
  <p:notesViewPr>
    <p:cSldViewPr>
      <p:cViewPr>
        <p:scale>
          <a:sx n="100" d="100"/>
          <a:sy n="100" d="100"/>
        </p:scale>
        <p:origin x="-1584" y="12"/>
      </p:cViewPr>
      <p:guideLst>
        <p:guide orient="horz" pos="292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79139-29F9-4D04-9F62-247A42315D0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84E7A-FC0A-4B26-ADF1-8EB8462E6397}">
      <dgm:prSet phldrT="[Text]" custT="1"/>
      <dgm:spPr/>
      <dgm:t>
        <a:bodyPr/>
        <a:lstStyle/>
        <a:p>
          <a:pPr algn="l"/>
          <a:r>
            <a:rPr lang="en-US" sz="1600" b="1" dirty="0" smtClean="0">
              <a:latin typeface="Tahoma" pitchFamily="34" charset="0"/>
              <a:cs typeface="Tahoma" pitchFamily="34" charset="0"/>
            </a:rPr>
            <a:t>FCOI REPORT (within 60 days)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4283B530-3E3F-478A-BD26-DF4CB76BE888}" type="parTrans" cxnId="{53F92AB6-2596-4989-9FB0-3E89AC7F9135}">
      <dgm:prSet/>
      <dgm:spPr/>
      <dgm:t>
        <a:bodyPr/>
        <a:lstStyle/>
        <a:p>
          <a:pPr algn="l"/>
          <a:endParaRPr lang="en-US"/>
        </a:p>
      </dgm:t>
    </dgm:pt>
    <dgm:pt modelId="{BEAAD7CA-3F72-4E55-8F35-997DC334E8F1}" type="sibTrans" cxnId="{53F92AB6-2596-4989-9FB0-3E89AC7F9135}">
      <dgm:prSet/>
      <dgm:spPr/>
      <dgm:t>
        <a:bodyPr/>
        <a:lstStyle/>
        <a:p>
          <a:pPr algn="l"/>
          <a:endParaRPr lang="en-US"/>
        </a:p>
      </dgm:t>
    </dgm:pt>
    <dgm:pt modelId="{BDA61981-F54A-4BF3-B1C1-748E9D94C2F8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Tahoma" pitchFamily="34" charset="0"/>
              <a:cs typeface="Tahoma" pitchFamily="34" charset="0"/>
            </a:rPr>
            <a:t>Whenever an Institution identifies an SFI that was not disclosed, identified, reviewed or managed in a timely manner, the designated official(s) shall within 60 days: review and make the determination of an FCOI and report the FCOI, if it exists, to the PHS/NIH.</a:t>
          </a:r>
          <a:endParaRPr lang="en-US" sz="1600" dirty="0">
            <a:latin typeface="Tahoma" pitchFamily="34" charset="0"/>
            <a:cs typeface="Tahoma" pitchFamily="34" charset="0"/>
          </a:endParaRPr>
        </a:p>
      </dgm:t>
    </dgm:pt>
    <dgm:pt modelId="{02B16966-9F23-49F6-A25F-423DF8A46676}" type="parTrans" cxnId="{1E4D2199-BADD-4FB3-ADE7-518FA21DC583}">
      <dgm:prSet/>
      <dgm:spPr/>
      <dgm:t>
        <a:bodyPr/>
        <a:lstStyle/>
        <a:p>
          <a:pPr algn="l"/>
          <a:endParaRPr lang="en-US"/>
        </a:p>
      </dgm:t>
    </dgm:pt>
    <dgm:pt modelId="{DDADC1C9-586C-408E-9E71-80E51A15A5C3}" type="sibTrans" cxnId="{1E4D2199-BADD-4FB3-ADE7-518FA21DC583}">
      <dgm:prSet/>
      <dgm:spPr/>
      <dgm:t>
        <a:bodyPr/>
        <a:lstStyle/>
        <a:p>
          <a:pPr algn="l"/>
          <a:endParaRPr lang="en-US"/>
        </a:p>
      </dgm:t>
    </dgm:pt>
    <dgm:pt modelId="{EB69AB64-9565-45CC-9BF8-A861470FB289}">
      <dgm:prSet phldrT="[Text]" custT="1"/>
      <dgm:spPr/>
      <dgm:t>
        <a:bodyPr/>
        <a:lstStyle/>
        <a:p>
          <a:pPr algn="l"/>
          <a:r>
            <a:rPr lang="en-US" sz="1600" b="1" dirty="0" smtClean="0">
              <a:latin typeface="Tahoma" pitchFamily="34" charset="0"/>
              <a:cs typeface="Tahoma" pitchFamily="34" charset="0"/>
            </a:rPr>
            <a:t>RETROSPECTIVE REVIEW (to determine bias)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52DDEE0B-E429-42DF-A67E-1B009A80B74B}" type="parTrans" cxnId="{FEE75B1E-27D7-48F3-9481-FEBF28E8D0F8}">
      <dgm:prSet/>
      <dgm:spPr/>
      <dgm:t>
        <a:bodyPr/>
        <a:lstStyle/>
        <a:p>
          <a:pPr algn="l"/>
          <a:endParaRPr lang="en-US"/>
        </a:p>
      </dgm:t>
    </dgm:pt>
    <dgm:pt modelId="{1F6F251D-7170-41D9-8FB6-814825AF5A46}" type="sibTrans" cxnId="{FEE75B1E-27D7-48F3-9481-FEBF28E8D0F8}">
      <dgm:prSet/>
      <dgm:spPr/>
      <dgm:t>
        <a:bodyPr/>
        <a:lstStyle/>
        <a:p>
          <a:pPr algn="l"/>
          <a:endParaRPr lang="en-US"/>
        </a:p>
      </dgm:t>
    </dgm:pt>
    <dgm:pt modelId="{61E4AC9F-6653-45A8-B763-458EED8056DB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Tahoma" pitchFamily="34" charset="0"/>
              <a:cs typeface="Tahoma" pitchFamily="34" charset="0"/>
            </a:rPr>
            <a:t> If an FCOI exists, complete and document a retrospective review within 120 days of the Institution’s determination of noncompliance.  Implement, on at least an interim basis, a management plan that shall specify the actions that have been, and will be, taken to manage the FCOI going forward.</a:t>
          </a:r>
          <a:endParaRPr lang="en-US" sz="1600" dirty="0">
            <a:latin typeface="Tahoma" pitchFamily="34" charset="0"/>
            <a:cs typeface="Tahoma" pitchFamily="34" charset="0"/>
          </a:endParaRPr>
        </a:p>
      </dgm:t>
    </dgm:pt>
    <dgm:pt modelId="{A0C42229-8E75-484A-A0EA-AFDDB0688A53}" type="parTrans" cxnId="{E601146E-9ADD-457E-8201-7E8D04BEF93A}">
      <dgm:prSet/>
      <dgm:spPr/>
      <dgm:t>
        <a:bodyPr/>
        <a:lstStyle/>
        <a:p>
          <a:pPr algn="l"/>
          <a:endParaRPr lang="en-US"/>
        </a:p>
      </dgm:t>
    </dgm:pt>
    <dgm:pt modelId="{5DE1B233-84D9-45F6-9679-7C7704996B40}" type="sibTrans" cxnId="{E601146E-9ADD-457E-8201-7E8D04BEF93A}">
      <dgm:prSet/>
      <dgm:spPr/>
      <dgm:t>
        <a:bodyPr/>
        <a:lstStyle/>
        <a:p>
          <a:pPr algn="l"/>
          <a:endParaRPr lang="en-US"/>
        </a:p>
      </dgm:t>
    </dgm:pt>
    <dgm:pt modelId="{75DEE27D-5517-463E-B068-797DEFFDD0B5}">
      <dgm:prSet phldrT="[Text]" custT="1"/>
      <dgm:spPr/>
      <dgm:t>
        <a:bodyPr/>
        <a:lstStyle/>
        <a:p>
          <a:pPr algn="l"/>
          <a:r>
            <a:rPr lang="en-US" sz="1600" b="1" dirty="0" smtClean="0">
              <a:latin typeface="Tahoma" pitchFamily="34" charset="0"/>
              <a:cs typeface="Tahoma" pitchFamily="34" charset="0"/>
            </a:rPr>
            <a:t>UPDATE/REVISE FCOI REPORT (following retrospective review)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87B313AF-CFB4-4258-AD8B-5E65C9E76736}" type="parTrans" cxnId="{9A118E8A-36C0-4820-B91E-01582461B10A}">
      <dgm:prSet/>
      <dgm:spPr/>
      <dgm:t>
        <a:bodyPr/>
        <a:lstStyle/>
        <a:p>
          <a:pPr algn="l"/>
          <a:endParaRPr lang="en-US"/>
        </a:p>
      </dgm:t>
    </dgm:pt>
    <dgm:pt modelId="{31B082CD-A63C-49F4-BBFF-02B75395837F}" type="sibTrans" cxnId="{9A118E8A-36C0-4820-B91E-01582461B10A}">
      <dgm:prSet/>
      <dgm:spPr/>
      <dgm:t>
        <a:bodyPr/>
        <a:lstStyle/>
        <a:p>
          <a:pPr algn="l"/>
          <a:endParaRPr lang="en-US"/>
        </a:p>
      </dgm:t>
    </dgm:pt>
    <dgm:pt modelId="{9B40EF55-200A-466D-8925-A107FB87974C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Tahoma" pitchFamily="34" charset="0"/>
              <a:cs typeface="Tahoma" pitchFamily="34" charset="0"/>
            </a:rPr>
            <a:t>If applicable, update existing FCOI report to specify the actions that have been, and will be, taken to manage the FCOI going forward or update previously submitted report.</a:t>
          </a:r>
          <a:endParaRPr lang="en-US" sz="1600" dirty="0">
            <a:latin typeface="Tahoma" pitchFamily="34" charset="0"/>
            <a:cs typeface="Tahoma" pitchFamily="34" charset="0"/>
          </a:endParaRPr>
        </a:p>
      </dgm:t>
    </dgm:pt>
    <dgm:pt modelId="{DCB58FEB-ABDC-4521-9E47-F11658E77D5E}" type="parTrans" cxnId="{BD67D4CC-7BDE-4C56-AC07-FFE66B0539BD}">
      <dgm:prSet/>
      <dgm:spPr/>
      <dgm:t>
        <a:bodyPr/>
        <a:lstStyle/>
        <a:p>
          <a:pPr algn="l"/>
          <a:endParaRPr lang="en-US"/>
        </a:p>
      </dgm:t>
    </dgm:pt>
    <dgm:pt modelId="{050F5938-FC6A-4E9F-87B2-4694939F8CEE}" type="sibTrans" cxnId="{BD67D4CC-7BDE-4C56-AC07-FFE66B0539BD}">
      <dgm:prSet/>
      <dgm:spPr/>
      <dgm:t>
        <a:bodyPr/>
        <a:lstStyle/>
        <a:p>
          <a:pPr algn="l"/>
          <a:endParaRPr lang="en-US"/>
        </a:p>
      </dgm:t>
    </dgm:pt>
    <dgm:pt modelId="{FED47D93-D7A8-4F45-87F5-13176F8ABF89}">
      <dgm:prSet custT="1"/>
      <dgm:spPr/>
      <dgm:t>
        <a:bodyPr/>
        <a:lstStyle/>
        <a:p>
          <a:pPr algn="l"/>
          <a:r>
            <a:rPr lang="en-US" sz="1600" b="1" dirty="0" smtClean="0">
              <a:latin typeface="Tahoma" pitchFamily="34" charset="0"/>
              <a:cs typeface="Tahoma" pitchFamily="34" charset="0"/>
            </a:rPr>
            <a:t>MITIGATION REPORT (promptly after retrospective review)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6922E13E-0FC1-41AD-8985-F8B5E3358951}" type="parTrans" cxnId="{7F8BEBB6-2E5D-4458-8B82-3168B7475516}">
      <dgm:prSet/>
      <dgm:spPr/>
      <dgm:t>
        <a:bodyPr/>
        <a:lstStyle/>
        <a:p>
          <a:pPr algn="l"/>
          <a:endParaRPr lang="en-US"/>
        </a:p>
      </dgm:t>
    </dgm:pt>
    <dgm:pt modelId="{60C86BBF-7500-4A1E-9DCB-70B66DE19E97}" type="sibTrans" cxnId="{7F8BEBB6-2E5D-4458-8B82-3168B7475516}">
      <dgm:prSet/>
      <dgm:spPr/>
      <dgm:t>
        <a:bodyPr/>
        <a:lstStyle/>
        <a:p>
          <a:pPr algn="l"/>
          <a:endParaRPr lang="en-US"/>
        </a:p>
      </dgm:t>
    </dgm:pt>
    <dgm:pt modelId="{009BEAC0-127C-4E70-BF06-8FC6FAA23183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Tahoma" pitchFamily="34" charset="0"/>
              <a:cs typeface="Tahoma" pitchFamily="34" charset="0"/>
            </a:rPr>
            <a:t>If bias is found, notify NIH promptly</a:t>
          </a:r>
          <a:endParaRPr lang="en-US" sz="1600" dirty="0">
            <a:latin typeface="Tahoma" pitchFamily="34" charset="0"/>
            <a:cs typeface="Tahoma" pitchFamily="34" charset="0"/>
          </a:endParaRPr>
        </a:p>
      </dgm:t>
    </dgm:pt>
    <dgm:pt modelId="{3EB7CBDE-154C-4BF6-9B36-9CB8FD06A217}" type="parTrans" cxnId="{3619BCB5-33D0-4EDF-99C0-138A1AF0CBFC}">
      <dgm:prSet/>
      <dgm:spPr/>
      <dgm:t>
        <a:bodyPr/>
        <a:lstStyle/>
        <a:p>
          <a:pPr algn="l"/>
          <a:endParaRPr lang="en-US"/>
        </a:p>
      </dgm:t>
    </dgm:pt>
    <dgm:pt modelId="{6051DFEC-AAC5-4BF1-9D2C-D8502EC745B7}" type="sibTrans" cxnId="{3619BCB5-33D0-4EDF-99C0-138A1AF0CBFC}">
      <dgm:prSet/>
      <dgm:spPr/>
      <dgm:t>
        <a:bodyPr/>
        <a:lstStyle/>
        <a:p>
          <a:pPr algn="l"/>
          <a:endParaRPr lang="en-US"/>
        </a:p>
      </dgm:t>
    </dgm:pt>
    <dgm:pt modelId="{EB2F58C1-E782-44A8-B5A7-DEDE54DD49F7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Tahoma" pitchFamily="34" charset="0"/>
              <a:cs typeface="Tahoma" pitchFamily="34" charset="0"/>
            </a:rPr>
            <a:t>Submit mitigation report through FCOI Module</a:t>
          </a:r>
          <a:endParaRPr lang="en-US" sz="1600" dirty="0">
            <a:latin typeface="Tahoma" pitchFamily="34" charset="0"/>
            <a:cs typeface="Tahoma" pitchFamily="34" charset="0"/>
          </a:endParaRPr>
        </a:p>
      </dgm:t>
    </dgm:pt>
    <dgm:pt modelId="{D8B903D5-A942-40C0-9865-6C2B53498BCF}" type="parTrans" cxnId="{7D627A05-B753-4FE0-A554-DBDA689CB044}">
      <dgm:prSet/>
      <dgm:spPr/>
      <dgm:t>
        <a:bodyPr/>
        <a:lstStyle/>
        <a:p>
          <a:pPr algn="l"/>
          <a:endParaRPr lang="en-US"/>
        </a:p>
      </dgm:t>
    </dgm:pt>
    <dgm:pt modelId="{7E7884BF-A8C6-4BE6-A6AD-CB9AC7FBC89F}" type="sibTrans" cxnId="{7D627A05-B753-4FE0-A554-DBDA689CB044}">
      <dgm:prSet/>
      <dgm:spPr/>
      <dgm:t>
        <a:bodyPr/>
        <a:lstStyle/>
        <a:p>
          <a:pPr algn="l"/>
          <a:endParaRPr lang="en-US"/>
        </a:p>
      </dgm:t>
    </dgm:pt>
    <dgm:pt modelId="{6F43AA79-FD11-4777-8DBB-A9091B588CF5}">
      <dgm:prSet custT="1"/>
      <dgm:spPr/>
      <dgm:t>
        <a:bodyPr/>
        <a:lstStyle/>
        <a:p>
          <a:pPr algn="l"/>
          <a:r>
            <a:rPr lang="en-US" sz="1600" b="1" dirty="0" smtClean="0">
              <a:latin typeface="Tahoma" pitchFamily="34" charset="0"/>
              <a:cs typeface="Tahoma" pitchFamily="34" charset="0"/>
            </a:rPr>
            <a:t>ANNUAL FCOI REPORT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4A259362-D8B0-4D19-BC22-4B38154C1F5A}" type="parTrans" cxnId="{C9EA478B-13FA-4268-98FE-4BD4AACBB241}">
      <dgm:prSet/>
      <dgm:spPr/>
      <dgm:t>
        <a:bodyPr/>
        <a:lstStyle/>
        <a:p>
          <a:pPr algn="l"/>
          <a:endParaRPr lang="en-US"/>
        </a:p>
      </dgm:t>
    </dgm:pt>
    <dgm:pt modelId="{F37BD18B-3AE3-4F8E-B7B6-9EE3FB54597F}" type="sibTrans" cxnId="{C9EA478B-13FA-4268-98FE-4BD4AACBB241}">
      <dgm:prSet/>
      <dgm:spPr/>
      <dgm:t>
        <a:bodyPr/>
        <a:lstStyle/>
        <a:p>
          <a:pPr algn="l"/>
          <a:endParaRPr lang="en-US"/>
        </a:p>
      </dgm:t>
    </dgm:pt>
    <dgm:pt modelId="{ECC36544-F8A4-4491-BB11-C9ECE88D1C6B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Tahoma" pitchFamily="34" charset="0"/>
              <a:cs typeface="Tahoma" pitchFamily="34" charset="0"/>
            </a:rPr>
            <a:t>Submit annual FCOI report thereafter through FCOI Module</a:t>
          </a:r>
          <a:endParaRPr lang="en-US" sz="1600" dirty="0">
            <a:latin typeface="Tahoma" pitchFamily="34" charset="0"/>
            <a:cs typeface="Tahoma" pitchFamily="34" charset="0"/>
          </a:endParaRPr>
        </a:p>
      </dgm:t>
    </dgm:pt>
    <dgm:pt modelId="{EAFC8767-C4C7-4249-8CF8-243B0FA45CFD}" type="parTrans" cxnId="{C1B79590-6D25-4E21-86D9-291ED6077734}">
      <dgm:prSet/>
      <dgm:spPr/>
      <dgm:t>
        <a:bodyPr/>
        <a:lstStyle/>
        <a:p>
          <a:pPr algn="l"/>
          <a:endParaRPr lang="en-US"/>
        </a:p>
      </dgm:t>
    </dgm:pt>
    <dgm:pt modelId="{DA4CD9B6-7D60-4163-BBD0-303A6B9777D2}" type="sibTrans" cxnId="{C1B79590-6D25-4E21-86D9-291ED6077734}">
      <dgm:prSet/>
      <dgm:spPr/>
      <dgm:t>
        <a:bodyPr/>
        <a:lstStyle/>
        <a:p>
          <a:pPr algn="l"/>
          <a:endParaRPr lang="en-US"/>
        </a:p>
      </dgm:t>
    </dgm:pt>
    <dgm:pt modelId="{A2B3C0F7-2827-4A01-BD8A-B1D05FF5CFB7}" type="pres">
      <dgm:prSet presAssocID="{93979139-29F9-4D04-9F62-247A42315D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9A680A-1EF0-46F1-B331-0FDE343D17CA}" type="pres">
      <dgm:prSet presAssocID="{E1F84E7A-FC0A-4B26-ADF1-8EB8462E6397}" presName="parentLin" presStyleCnt="0"/>
      <dgm:spPr/>
    </dgm:pt>
    <dgm:pt modelId="{B05598C6-B0F4-4252-9ECB-31DD928303C3}" type="pres">
      <dgm:prSet presAssocID="{E1F84E7A-FC0A-4B26-ADF1-8EB8462E639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13FBED2-423F-453D-BCB6-067CDF9A2370}" type="pres">
      <dgm:prSet presAssocID="{E1F84E7A-FC0A-4B26-ADF1-8EB8462E6397}" presName="parentText" presStyleLbl="node1" presStyleIdx="0" presStyleCnt="5" custScaleY="1759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026CB-ACDB-406A-9FF1-4365E86C36E1}" type="pres">
      <dgm:prSet presAssocID="{E1F84E7A-FC0A-4B26-ADF1-8EB8462E6397}" presName="negativeSpace" presStyleCnt="0"/>
      <dgm:spPr/>
    </dgm:pt>
    <dgm:pt modelId="{B0034F81-1FEF-4D31-90A1-1902B684FCE6}" type="pres">
      <dgm:prSet presAssocID="{E1F84E7A-FC0A-4B26-ADF1-8EB8462E639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83A2B-2C80-44DE-87C4-D1BA1FA274FD}" type="pres">
      <dgm:prSet presAssocID="{BEAAD7CA-3F72-4E55-8F35-997DC334E8F1}" presName="spaceBetweenRectangles" presStyleCnt="0"/>
      <dgm:spPr/>
    </dgm:pt>
    <dgm:pt modelId="{D23F5DB9-6DF4-4467-8B24-A367F8B19233}" type="pres">
      <dgm:prSet presAssocID="{EB69AB64-9565-45CC-9BF8-A861470FB289}" presName="parentLin" presStyleCnt="0"/>
      <dgm:spPr/>
    </dgm:pt>
    <dgm:pt modelId="{B9AAC3E8-9020-4962-8747-7737D571C7EA}" type="pres">
      <dgm:prSet presAssocID="{EB69AB64-9565-45CC-9BF8-A861470FB28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7ED29C1-A268-4C40-A9F1-05D0F1E80DB8}" type="pres">
      <dgm:prSet presAssocID="{EB69AB64-9565-45CC-9BF8-A861470FB289}" presName="parentText" presStyleLbl="node1" presStyleIdx="1" presStyleCnt="5" custScaleY="229466" custLinFactNeighborX="-7407" custLinFactNeighborY="-162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43CFB-C9F5-43E4-BC81-D2E74D14B747}" type="pres">
      <dgm:prSet presAssocID="{EB69AB64-9565-45CC-9BF8-A861470FB289}" presName="negativeSpace" presStyleCnt="0"/>
      <dgm:spPr/>
    </dgm:pt>
    <dgm:pt modelId="{6C2D2EC8-CCA7-4EAF-8D30-66DABA55EA86}" type="pres">
      <dgm:prSet presAssocID="{EB69AB64-9565-45CC-9BF8-A861470FB28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7ECEC-D17A-477F-97A4-432BBA77E097}" type="pres">
      <dgm:prSet presAssocID="{1F6F251D-7170-41D9-8FB6-814825AF5A46}" presName="spaceBetweenRectangles" presStyleCnt="0"/>
      <dgm:spPr/>
    </dgm:pt>
    <dgm:pt modelId="{5E10FD16-1571-4959-B7F7-7CBC8AEC0B07}" type="pres">
      <dgm:prSet presAssocID="{75DEE27D-5517-463E-B068-797DEFFDD0B5}" presName="parentLin" presStyleCnt="0"/>
      <dgm:spPr/>
    </dgm:pt>
    <dgm:pt modelId="{AA85737D-46A8-4E71-8E1C-FF05935DAC5A}" type="pres">
      <dgm:prSet presAssocID="{75DEE27D-5517-463E-B068-797DEFFDD0B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43C324B-C335-4987-85A2-4201FD94C9AE}" type="pres">
      <dgm:prSet presAssocID="{75DEE27D-5517-463E-B068-797DEFFDD0B5}" presName="parentText" presStyleLbl="node1" presStyleIdx="2" presStyleCnt="5" custScaleX="131856" custScaleY="215955" custLinFactNeighborX="-44444" custLinFactNeighborY="-100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B3623-50AA-4572-BA2B-D76DA5EC27A9}" type="pres">
      <dgm:prSet presAssocID="{75DEE27D-5517-463E-B068-797DEFFDD0B5}" presName="negativeSpace" presStyleCnt="0"/>
      <dgm:spPr/>
    </dgm:pt>
    <dgm:pt modelId="{D19F0B00-C69A-454B-88B4-478AD1B83FA3}" type="pres">
      <dgm:prSet presAssocID="{75DEE27D-5517-463E-B068-797DEFFDD0B5}" presName="childText" presStyleLbl="conFgAcc1" presStyleIdx="2" presStyleCnt="5" custLinFactNeighborX="-926" custLinFactNeighborY="96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FA599-02C0-4505-A6B4-9822CC670602}" type="pres">
      <dgm:prSet presAssocID="{31B082CD-A63C-49F4-BBFF-02B75395837F}" presName="spaceBetweenRectangles" presStyleCnt="0"/>
      <dgm:spPr/>
    </dgm:pt>
    <dgm:pt modelId="{2ACCBD40-9C79-4822-8D31-E315982CD250}" type="pres">
      <dgm:prSet presAssocID="{FED47D93-D7A8-4F45-87F5-13176F8ABF89}" presName="parentLin" presStyleCnt="0"/>
      <dgm:spPr/>
    </dgm:pt>
    <dgm:pt modelId="{941B9035-F757-4864-BCF9-03C28117FFE6}" type="pres">
      <dgm:prSet presAssocID="{FED47D93-D7A8-4F45-87F5-13176F8ABF8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602B19F-2B49-47EB-ABB0-71343D0AAA24}" type="pres">
      <dgm:prSet presAssocID="{FED47D93-D7A8-4F45-87F5-13176F8ABF89}" presName="parentText" presStyleLbl="node1" presStyleIdx="3" presStyleCnt="5" custScaleX="126827" custScaleY="172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54BB1-CFB8-4B72-9F1E-ACA00745A20F}" type="pres">
      <dgm:prSet presAssocID="{FED47D93-D7A8-4F45-87F5-13176F8ABF89}" presName="negativeSpace" presStyleCnt="0"/>
      <dgm:spPr/>
    </dgm:pt>
    <dgm:pt modelId="{38B35D5A-3759-49BC-BAE1-D7D29DE771D6}" type="pres">
      <dgm:prSet presAssocID="{FED47D93-D7A8-4F45-87F5-13176F8ABF8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508C4-3ABA-444E-AABE-313AC363D20D}" type="pres">
      <dgm:prSet presAssocID="{60C86BBF-7500-4A1E-9DCB-70B66DE19E97}" presName="spaceBetweenRectangles" presStyleCnt="0"/>
      <dgm:spPr/>
    </dgm:pt>
    <dgm:pt modelId="{3983243B-DBC9-4117-8A5D-421B70FAF5CC}" type="pres">
      <dgm:prSet presAssocID="{6F43AA79-FD11-4777-8DBB-A9091B588CF5}" presName="parentLin" presStyleCnt="0"/>
      <dgm:spPr/>
    </dgm:pt>
    <dgm:pt modelId="{741A4E51-C22D-4A12-A234-25635D8D21EE}" type="pres">
      <dgm:prSet presAssocID="{6F43AA79-FD11-4777-8DBB-A9091B588CF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A662EA4C-39C8-49B3-A6BB-4BC770AED37B}" type="pres">
      <dgm:prSet presAssocID="{6F43AA79-FD11-4777-8DBB-A9091B588CF5}" presName="parentText" presStyleLbl="node1" presStyleIdx="4" presStyleCnt="5" custScaleX="131746" custScaleY="141800" custLinFactNeighborX="-25926" custLinFactNeighborY="-48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AB7B1-9F7A-4742-BE73-7272595F0F21}" type="pres">
      <dgm:prSet presAssocID="{6F43AA79-FD11-4777-8DBB-A9091B588CF5}" presName="negativeSpace" presStyleCnt="0"/>
      <dgm:spPr/>
    </dgm:pt>
    <dgm:pt modelId="{25EBD6D8-D0C7-4C17-845A-4AAA52854807}" type="pres">
      <dgm:prSet presAssocID="{6F43AA79-FD11-4777-8DBB-A9091B588CF5}" presName="childText" presStyleLbl="conFgAcc1" presStyleIdx="4" presStyleCnt="5" custLinFactNeighborX="-901" custLinFactNeighborY="-12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67D4CC-7BDE-4C56-AC07-FFE66B0539BD}" srcId="{75DEE27D-5517-463E-B068-797DEFFDD0B5}" destId="{9B40EF55-200A-466D-8925-A107FB87974C}" srcOrd="0" destOrd="0" parTransId="{DCB58FEB-ABDC-4521-9E47-F11658E77D5E}" sibTransId="{050F5938-FC6A-4E9F-87B2-4694939F8CEE}"/>
    <dgm:cxn modelId="{C9EA478B-13FA-4268-98FE-4BD4AACBB241}" srcId="{93979139-29F9-4D04-9F62-247A42315D05}" destId="{6F43AA79-FD11-4777-8DBB-A9091B588CF5}" srcOrd="4" destOrd="0" parTransId="{4A259362-D8B0-4D19-BC22-4B38154C1F5A}" sibTransId="{F37BD18B-3AE3-4F8E-B7B6-9EE3FB54597F}"/>
    <dgm:cxn modelId="{0C9045A8-3870-4C5C-8B79-90A8B72AE72B}" type="presOf" srcId="{E1F84E7A-FC0A-4B26-ADF1-8EB8462E6397}" destId="{113FBED2-423F-453D-BCB6-067CDF9A2370}" srcOrd="1" destOrd="0" presId="urn:microsoft.com/office/officeart/2005/8/layout/list1"/>
    <dgm:cxn modelId="{7D627A05-B753-4FE0-A554-DBDA689CB044}" srcId="{FED47D93-D7A8-4F45-87F5-13176F8ABF89}" destId="{EB2F58C1-E782-44A8-B5A7-DEDE54DD49F7}" srcOrd="1" destOrd="0" parTransId="{D8B903D5-A942-40C0-9865-6C2B53498BCF}" sibTransId="{7E7884BF-A8C6-4BE6-A6AD-CB9AC7FBC89F}"/>
    <dgm:cxn modelId="{53F92AB6-2596-4989-9FB0-3E89AC7F9135}" srcId="{93979139-29F9-4D04-9F62-247A42315D05}" destId="{E1F84E7A-FC0A-4B26-ADF1-8EB8462E6397}" srcOrd="0" destOrd="0" parTransId="{4283B530-3E3F-478A-BD26-DF4CB76BE888}" sibTransId="{BEAAD7CA-3F72-4E55-8F35-997DC334E8F1}"/>
    <dgm:cxn modelId="{335A9D3F-1712-46FA-B9D7-F9D4B9DAB5EC}" type="presOf" srcId="{6F43AA79-FD11-4777-8DBB-A9091B588CF5}" destId="{A662EA4C-39C8-49B3-A6BB-4BC770AED37B}" srcOrd="1" destOrd="0" presId="urn:microsoft.com/office/officeart/2005/8/layout/list1"/>
    <dgm:cxn modelId="{F99A6C08-144C-46C9-B65B-B35E783B3E11}" type="presOf" srcId="{ECC36544-F8A4-4491-BB11-C9ECE88D1C6B}" destId="{25EBD6D8-D0C7-4C17-845A-4AAA52854807}" srcOrd="0" destOrd="0" presId="urn:microsoft.com/office/officeart/2005/8/layout/list1"/>
    <dgm:cxn modelId="{9A118E8A-36C0-4820-B91E-01582461B10A}" srcId="{93979139-29F9-4D04-9F62-247A42315D05}" destId="{75DEE27D-5517-463E-B068-797DEFFDD0B5}" srcOrd="2" destOrd="0" parTransId="{87B313AF-CFB4-4258-AD8B-5E65C9E76736}" sibTransId="{31B082CD-A63C-49F4-BBFF-02B75395837F}"/>
    <dgm:cxn modelId="{281BDABD-7790-4E5E-B926-F8E8C65FF04D}" type="presOf" srcId="{009BEAC0-127C-4E70-BF06-8FC6FAA23183}" destId="{38B35D5A-3759-49BC-BAE1-D7D29DE771D6}" srcOrd="0" destOrd="0" presId="urn:microsoft.com/office/officeart/2005/8/layout/list1"/>
    <dgm:cxn modelId="{7F8BEBB6-2E5D-4458-8B82-3168B7475516}" srcId="{93979139-29F9-4D04-9F62-247A42315D05}" destId="{FED47D93-D7A8-4F45-87F5-13176F8ABF89}" srcOrd="3" destOrd="0" parTransId="{6922E13E-0FC1-41AD-8985-F8B5E3358951}" sibTransId="{60C86BBF-7500-4A1E-9DCB-70B66DE19E97}"/>
    <dgm:cxn modelId="{1EDAA425-FFD5-424B-A6EF-7008DE741FA9}" type="presOf" srcId="{EB69AB64-9565-45CC-9BF8-A861470FB289}" destId="{B9AAC3E8-9020-4962-8747-7737D571C7EA}" srcOrd="0" destOrd="0" presId="urn:microsoft.com/office/officeart/2005/8/layout/list1"/>
    <dgm:cxn modelId="{3619BCB5-33D0-4EDF-99C0-138A1AF0CBFC}" srcId="{FED47D93-D7A8-4F45-87F5-13176F8ABF89}" destId="{009BEAC0-127C-4E70-BF06-8FC6FAA23183}" srcOrd="0" destOrd="0" parTransId="{3EB7CBDE-154C-4BF6-9B36-9CB8FD06A217}" sibTransId="{6051DFEC-AAC5-4BF1-9D2C-D8502EC745B7}"/>
    <dgm:cxn modelId="{E601146E-9ADD-457E-8201-7E8D04BEF93A}" srcId="{EB69AB64-9565-45CC-9BF8-A861470FB289}" destId="{61E4AC9F-6653-45A8-B763-458EED8056DB}" srcOrd="0" destOrd="0" parTransId="{A0C42229-8E75-484A-A0EA-AFDDB0688A53}" sibTransId="{5DE1B233-84D9-45F6-9679-7C7704996B40}"/>
    <dgm:cxn modelId="{5B6A30C4-8FC4-4157-8166-0862726CBFD2}" type="presOf" srcId="{FED47D93-D7A8-4F45-87F5-13176F8ABF89}" destId="{1602B19F-2B49-47EB-ABB0-71343D0AAA24}" srcOrd="1" destOrd="0" presId="urn:microsoft.com/office/officeart/2005/8/layout/list1"/>
    <dgm:cxn modelId="{C1B79590-6D25-4E21-86D9-291ED6077734}" srcId="{6F43AA79-FD11-4777-8DBB-A9091B588CF5}" destId="{ECC36544-F8A4-4491-BB11-C9ECE88D1C6B}" srcOrd="0" destOrd="0" parTransId="{EAFC8767-C4C7-4249-8CF8-243B0FA45CFD}" sibTransId="{DA4CD9B6-7D60-4163-BBD0-303A6B9777D2}"/>
    <dgm:cxn modelId="{B6C5FC4D-1194-44B9-91CF-A8E4E738FEAA}" type="presOf" srcId="{EB2F58C1-E782-44A8-B5A7-DEDE54DD49F7}" destId="{38B35D5A-3759-49BC-BAE1-D7D29DE771D6}" srcOrd="0" destOrd="1" presId="urn:microsoft.com/office/officeart/2005/8/layout/list1"/>
    <dgm:cxn modelId="{E7F26F6E-6A36-4E89-A04A-B3E8821AF559}" type="presOf" srcId="{93979139-29F9-4D04-9F62-247A42315D05}" destId="{A2B3C0F7-2827-4A01-BD8A-B1D05FF5CFB7}" srcOrd="0" destOrd="0" presId="urn:microsoft.com/office/officeart/2005/8/layout/list1"/>
    <dgm:cxn modelId="{E0DA9019-9B73-4042-8912-D0111906F34F}" type="presOf" srcId="{FED47D93-D7A8-4F45-87F5-13176F8ABF89}" destId="{941B9035-F757-4864-BCF9-03C28117FFE6}" srcOrd="0" destOrd="0" presId="urn:microsoft.com/office/officeart/2005/8/layout/list1"/>
    <dgm:cxn modelId="{0081FBA4-1573-4FCF-937A-CD307524E741}" type="presOf" srcId="{EB69AB64-9565-45CC-9BF8-A861470FB289}" destId="{A7ED29C1-A268-4C40-A9F1-05D0F1E80DB8}" srcOrd="1" destOrd="0" presId="urn:microsoft.com/office/officeart/2005/8/layout/list1"/>
    <dgm:cxn modelId="{024FF4D8-18DC-4994-8F81-D56890CA7054}" type="presOf" srcId="{61E4AC9F-6653-45A8-B763-458EED8056DB}" destId="{6C2D2EC8-CCA7-4EAF-8D30-66DABA55EA86}" srcOrd="0" destOrd="0" presId="urn:microsoft.com/office/officeart/2005/8/layout/list1"/>
    <dgm:cxn modelId="{FEE75B1E-27D7-48F3-9481-FEBF28E8D0F8}" srcId="{93979139-29F9-4D04-9F62-247A42315D05}" destId="{EB69AB64-9565-45CC-9BF8-A861470FB289}" srcOrd="1" destOrd="0" parTransId="{52DDEE0B-E429-42DF-A67E-1B009A80B74B}" sibTransId="{1F6F251D-7170-41D9-8FB6-814825AF5A46}"/>
    <dgm:cxn modelId="{024B79C6-A60C-4F1E-85CC-5EFC80D3C094}" type="presOf" srcId="{75DEE27D-5517-463E-B068-797DEFFDD0B5}" destId="{043C324B-C335-4987-85A2-4201FD94C9AE}" srcOrd="1" destOrd="0" presId="urn:microsoft.com/office/officeart/2005/8/layout/list1"/>
    <dgm:cxn modelId="{FCA4E257-464A-4B11-8FF5-3615B2A74590}" type="presOf" srcId="{75DEE27D-5517-463E-B068-797DEFFDD0B5}" destId="{AA85737D-46A8-4E71-8E1C-FF05935DAC5A}" srcOrd="0" destOrd="0" presId="urn:microsoft.com/office/officeart/2005/8/layout/list1"/>
    <dgm:cxn modelId="{1E4D2199-BADD-4FB3-ADE7-518FA21DC583}" srcId="{E1F84E7A-FC0A-4B26-ADF1-8EB8462E6397}" destId="{BDA61981-F54A-4BF3-B1C1-748E9D94C2F8}" srcOrd="0" destOrd="0" parTransId="{02B16966-9F23-49F6-A25F-423DF8A46676}" sibTransId="{DDADC1C9-586C-408E-9E71-80E51A15A5C3}"/>
    <dgm:cxn modelId="{D792BED8-9C08-474B-80EB-9A7D2792294B}" type="presOf" srcId="{BDA61981-F54A-4BF3-B1C1-748E9D94C2F8}" destId="{B0034F81-1FEF-4D31-90A1-1902B684FCE6}" srcOrd="0" destOrd="0" presId="urn:microsoft.com/office/officeart/2005/8/layout/list1"/>
    <dgm:cxn modelId="{1EEC9014-618A-44FF-AC26-DEC0CE092625}" type="presOf" srcId="{9B40EF55-200A-466D-8925-A107FB87974C}" destId="{D19F0B00-C69A-454B-88B4-478AD1B83FA3}" srcOrd="0" destOrd="0" presId="urn:microsoft.com/office/officeart/2005/8/layout/list1"/>
    <dgm:cxn modelId="{05C6A7F0-FD63-4A60-AE15-0B4CF66AD0CF}" type="presOf" srcId="{E1F84E7A-FC0A-4B26-ADF1-8EB8462E6397}" destId="{B05598C6-B0F4-4252-9ECB-31DD928303C3}" srcOrd="0" destOrd="0" presId="urn:microsoft.com/office/officeart/2005/8/layout/list1"/>
    <dgm:cxn modelId="{C4D853B0-4C40-41B0-9D5A-D8E60B44448D}" type="presOf" srcId="{6F43AA79-FD11-4777-8DBB-A9091B588CF5}" destId="{741A4E51-C22D-4A12-A234-25635D8D21EE}" srcOrd="0" destOrd="0" presId="urn:microsoft.com/office/officeart/2005/8/layout/list1"/>
    <dgm:cxn modelId="{A7480E63-9170-407A-A9B2-E2494FE36FC3}" type="presParOf" srcId="{A2B3C0F7-2827-4A01-BD8A-B1D05FF5CFB7}" destId="{0B9A680A-1EF0-46F1-B331-0FDE343D17CA}" srcOrd="0" destOrd="0" presId="urn:microsoft.com/office/officeart/2005/8/layout/list1"/>
    <dgm:cxn modelId="{AC89A23C-FA89-4932-B029-C80C8875B7D7}" type="presParOf" srcId="{0B9A680A-1EF0-46F1-B331-0FDE343D17CA}" destId="{B05598C6-B0F4-4252-9ECB-31DD928303C3}" srcOrd="0" destOrd="0" presId="urn:microsoft.com/office/officeart/2005/8/layout/list1"/>
    <dgm:cxn modelId="{8C84BB5C-66F7-406F-8EE8-1313A6D1B50A}" type="presParOf" srcId="{0B9A680A-1EF0-46F1-B331-0FDE343D17CA}" destId="{113FBED2-423F-453D-BCB6-067CDF9A2370}" srcOrd="1" destOrd="0" presId="urn:microsoft.com/office/officeart/2005/8/layout/list1"/>
    <dgm:cxn modelId="{9B8D29B9-BF99-43D6-A38F-6E12FA3A6B2A}" type="presParOf" srcId="{A2B3C0F7-2827-4A01-BD8A-B1D05FF5CFB7}" destId="{717026CB-ACDB-406A-9FF1-4365E86C36E1}" srcOrd="1" destOrd="0" presId="urn:microsoft.com/office/officeart/2005/8/layout/list1"/>
    <dgm:cxn modelId="{48DDA90F-145F-4E8E-9D3B-059EDE6C2B89}" type="presParOf" srcId="{A2B3C0F7-2827-4A01-BD8A-B1D05FF5CFB7}" destId="{B0034F81-1FEF-4D31-90A1-1902B684FCE6}" srcOrd="2" destOrd="0" presId="urn:microsoft.com/office/officeart/2005/8/layout/list1"/>
    <dgm:cxn modelId="{5B55C2CD-04CD-4FA2-B345-C9E281AE77A5}" type="presParOf" srcId="{A2B3C0F7-2827-4A01-BD8A-B1D05FF5CFB7}" destId="{5D983A2B-2C80-44DE-87C4-D1BA1FA274FD}" srcOrd="3" destOrd="0" presId="urn:microsoft.com/office/officeart/2005/8/layout/list1"/>
    <dgm:cxn modelId="{CE8AF9A5-62F0-49CD-BE87-F96ED03A8A08}" type="presParOf" srcId="{A2B3C0F7-2827-4A01-BD8A-B1D05FF5CFB7}" destId="{D23F5DB9-6DF4-4467-8B24-A367F8B19233}" srcOrd="4" destOrd="0" presId="urn:microsoft.com/office/officeart/2005/8/layout/list1"/>
    <dgm:cxn modelId="{ACAE14B2-6653-40C6-BD09-7671A67A17AC}" type="presParOf" srcId="{D23F5DB9-6DF4-4467-8B24-A367F8B19233}" destId="{B9AAC3E8-9020-4962-8747-7737D571C7EA}" srcOrd="0" destOrd="0" presId="urn:microsoft.com/office/officeart/2005/8/layout/list1"/>
    <dgm:cxn modelId="{9F4F7EE9-6AE5-4304-BAEC-A4F45AC8FC90}" type="presParOf" srcId="{D23F5DB9-6DF4-4467-8B24-A367F8B19233}" destId="{A7ED29C1-A268-4C40-A9F1-05D0F1E80DB8}" srcOrd="1" destOrd="0" presId="urn:microsoft.com/office/officeart/2005/8/layout/list1"/>
    <dgm:cxn modelId="{CB4DB348-FA1E-4C64-B4C2-221F513B80CC}" type="presParOf" srcId="{A2B3C0F7-2827-4A01-BD8A-B1D05FF5CFB7}" destId="{0C343CFB-C9F5-43E4-BC81-D2E74D14B747}" srcOrd="5" destOrd="0" presId="urn:microsoft.com/office/officeart/2005/8/layout/list1"/>
    <dgm:cxn modelId="{1BF92614-921D-4883-AD94-092B6768AEB9}" type="presParOf" srcId="{A2B3C0F7-2827-4A01-BD8A-B1D05FF5CFB7}" destId="{6C2D2EC8-CCA7-4EAF-8D30-66DABA55EA86}" srcOrd="6" destOrd="0" presId="urn:microsoft.com/office/officeart/2005/8/layout/list1"/>
    <dgm:cxn modelId="{D66034FE-FA28-44D7-AE8A-3B91E9514A3C}" type="presParOf" srcId="{A2B3C0F7-2827-4A01-BD8A-B1D05FF5CFB7}" destId="{6327ECEC-D17A-477F-97A4-432BBA77E097}" srcOrd="7" destOrd="0" presId="urn:microsoft.com/office/officeart/2005/8/layout/list1"/>
    <dgm:cxn modelId="{2109AC61-EBD4-4967-AF6C-7DFCB61F4D9E}" type="presParOf" srcId="{A2B3C0F7-2827-4A01-BD8A-B1D05FF5CFB7}" destId="{5E10FD16-1571-4959-B7F7-7CBC8AEC0B07}" srcOrd="8" destOrd="0" presId="urn:microsoft.com/office/officeart/2005/8/layout/list1"/>
    <dgm:cxn modelId="{4169298F-6190-4F36-9FBF-424C8AE71BF0}" type="presParOf" srcId="{5E10FD16-1571-4959-B7F7-7CBC8AEC0B07}" destId="{AA85737D-46A8-4E71-8E1C-FF05935DAC5A}" srcOrd="0" destOrd="0" presId="urn:microsoft.com/office/officeart/2005/8/layout/list1"/>
    <dgm:cxn modelId="{E7B257DC-7B08-4D90-8F0D-63552BD3C460}" type="presParOf" srcId="{5E10FD16-1571-4959-B7F7-7CBC8AEC0B07}" destId="{043C324B-C335-4987-85A2-4201FD94C9AE}" srcOrd="1" destOrd="0" presId="urn:microsoft.com/office/officeart/2005/8/layout/list1"/>
    <dgm:cxn modelId="{FC784D16-475F-4C4C-B3A8-C04C032E3215}" type="presParOf" srcId="{A2B3C0F7-2827-4A01-BD8A-B1D05FF5CFB7}" destId="{4F9B3623-50AA-4572-BA2B-D76DA5EC27A9}" srcOrd="9" destOrd="0" presId="urn:microsoft.com/office/officeart/2005/8/layout/list1"/>
    <dgm:cxn modelId="{5F28811A-4DC1-4029-A580-8BD5394D5574}" type="presParOf" srcId="{A2B3C0F7-2827-4A01-BD8A-B1D05FF5CFB7}" destId="{D19F0B00-C69A-454B-88B4-478AD1B83FA3}" srcOrd="10" destOrd="0" presId="urn:microsoft.com/office/officeart/2005/8/layout/list1"/>
    <dgm:cxn modelId="{60A23896-9C38-4933-8FA5-C1A77C6EEB43}" type="presParOf" srcId="{A2B3C0F7-2827-4A01-BD8A-B1D05FF5CFB7}" destId="{9F0FA599-02C0-4505-A6B4-9822CC670602}" srcOrd="11" destOrd="0" presId="urn:microsoft.com/office/officeart/2005/8/layout/list1"/>
    <dgm:cxn modelId="{7C6D81B3-E3FF-4372-ADAA-5216D7796234}" type="presParOf" srcId="{A2B3C0F7-2827-4A01-BD8A-B1D05FF5CFB7}" destId="{2ACCBD40-9C79-4822-8D31-E315982CD250}" srcOrd="12" destOrd="0" presId="urn:microsoft.com/office/officeart/2005/8/layout/list1"/>
    <dgm:cxn modelId="{00F5A22C-008A-44A6-83AF-B7465FC585FB}" type="presParOf" srcId="{2ACCBD40-9C79-4822-8D31-E315982CD250}" destId="{941B9035-F757-4864-BCF9-03C28117FFE6}" srcOrd="0" destOrd="0" presId="urn:microsoft.com/office/officeart/2005/8/layout/list1"/>
    <dgm:cxn modelId="{863EFF52-202A-4690-BA66-F026B86D4D81}" type="presParOf" srcId="{2ACCBD40-9C79-4822-8D31-E315982CD250}" destId="{1602B19F-2B49-47EB-ABB0-71343D0AAA24}" srcOrd="1" destOrd="0" presId="urn:microsoft.com/office/officeart/2005/8/layout/list1"/>
    <dgm:cxn modelId="{808F3754-CAF5-418D-9D33-4974C63D88B4}" type="presParOf" srcId="{A2B3C0F7-2827-4A01-BD8A-B1D05FF5CFB7}" destId="{10254BB1-CFB8-4B72-9F1E-ACA00745A20F}" srcOrd="13" destOrd="0" presId="urn:microsoft.com/office/officeart/2005/8/layout/list1"/>
    <dgm:cxn modelId="{C7DDACC2-9444-42B5-ADEF-37CD685CB243}" type="presParOf" srcId="{A2B3C0F7-2827-4A01-BD8A-B1D05FF5CFB7}" destId="{38B35D5A-3759-49BC-BAE1-D7D29DE771D6}" srcOrd="14" destOrd="0" presId="urn:microsoft.com/office/officeart/2005/8/layout/list1"/>
    <dgm:cxn modelId="{AF035C16-3DBF-4986-847C-A8ACFF54AACB}" type="presParOf" srcId="{A2B3C0F7-2827-4A01-BD8A-B1D05FF5CFB7}" destId="{0F2508C4-3ABA-444E-AABE-313AC363D20D}" srcOrd="15" destOrd="0" presId="urn:microsoft.com/office/officeart/2005/8/layout/list1"/>
    <dgm:cxn modelId="{B06BE432-A9D7-455E-9CED-ED7BB5D0344F}" type="presParOf" srcId="{A2B3C0F7-2827-4A01-BD8A-B1D05FF5CFB7}" destId="{3983243B-DBC9-4117-8A5D-421B70FAF5CC}" srcOrd="16" destOrd="0" presId="urn:microsoft.com/office/officeart/2005/8/layout/list1"/>
    <dgm:cxn modelId="{F96BDFCA-5541-43E1-A260-AA7E0043BF74}" type="presParOf" srcId="{3983243B-DBC9-4117-8A5D-421B70FAF5CC}" destId="{741A4E51-C22D-4A12-A234-25635D8D21EE}" srcOrd="0" destOrd="0" presId="urn:microsoft.com/office/officeart/2005/8/layout/list1"/>
    <dgm:cxn modelId="{6B850513-A0C6-4D22-86A5-7F8FFDE328AD}" type="presParOf" srcId="{3983243B-DBC9-4117-8A5D-421B70FAF5CC}" destId="{A662EA4C-39C8-49B3-A6BB-4BC770AED37B}" srcOrd="1" destOrd="0" presId="urn:microsoft.com/office/officeart/2005/8/layout/list1"/>
    <dgm:cxn modelId="{A66FD982-AB60-4B4F-A8B8-997A545B06C6}" type="presParOf" srcId="{A2B3C0F7-2827-4A01-BD8A-B1D05FF5CFB7}" destId="{4B5AB7B1-9F7A-4742-BE73-7272595F0F21}" srcOrd="17" destOrd="0" presId="urn:microsoft.com/office/officeart/2005/8/layout/list1"/>
    <dgm:cxn modelId="{4939BDEA-8EB2-41B1-81E8-C1EC1B7F07FA}" type="presParOf" srcId="{A2B3C0F7-2827-4A01-BD8A-B1D05FF5CFB7}" destId="{25EBD6D8-D0C7-4C17-845A-4AAA5285480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71800" cy="4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3" rIns="90925" bIns="45463" numCol="1" anchor="t" anchorCtr="0" compatLnSpc="1">
            <a:prstTxWarp prst="textNoShape">
              <a:avLst/>
            </a:prstTxWarp>
          </a:bodyPr>
          <a:lstStyle>
            <a:lvl1pPr defTabSz="90886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5"/>
            <a:ext cx="2971800" cy="4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3" rIns="90925" bIns="45463" numCol="1" anchor="t" anchorCtr="0" compatLnSpc="1">
            <a:prstTxWarp prst="textNoShape">
              <a:avLst/>
            </a:prstTxWarp>
          </a:bodyPr>
          <a:lstStyle>
            <a:lvl1pPr algn="r" defTabSz="90886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9451"/>
            <a:ext cx="2971800" cy="4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3" rIns="90925" bIns="45463" numCol="1" anchor="b" anchorCtr="0" compatLnSpc="1">
            <a:prstTxWarp prst="textNoShape">
              <a:avLst/>
            </a:prstTxWarp>
          </a:bodyPr>
          <a:lstStyle>
            <a:lvl1pPr defTabSz="90886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99451"/>
            <a:ext cx="2971800" cy="4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3" rIns="90925" bIns="45463" numCol="1" anchor="b" anchorCtr="0" compatLnSpc="1">
            <a:prstTxWarp prst="textNoShape">
              <a:avLst/>
            </a:prstTxWarp>
          </a:bodyPr>
          <a:lstStyle>
            <a:lvl1pPr algn="r" defTabSz="90886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AF9B031-93E5-44A5-8CAA-CEFB06B0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76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71800" cy="4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3" rIns="90925" bIns="45463" numCol="1" anchor="t" anchorCtr="0" compatLnSpc="1">
            <a:prstTxWarp prst="textNoShape">
              <a:avLst/>
            </a:prstTxWarp>
          </a:bodyPr>
          <a:lstStyle>
            <a:lvl1pPr defTabSz="90886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5"/>
            <a:ext cx="2971800" cy="4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3" rIns="90925" bIns="45463" numCol="1" anchor="t" anchorCtr="0" compatLnSpc="1">
            <a:prstTxWarp prst="textNoShape">
              <a:avLst/>
            </a:prstTxWarp>
          </a:bodyPr>
          <a:lstStyle>
            <a:lvl1pPr algn="r" defTabSz="90886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250" y="692150"/>
            <a:ext cx="4637088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2097"/>
            <a:ext cx="5486400" cy="417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3" rIns="90925" bIns="454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9451"/>
            <a:ext cx="2971800" cy="4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3" rIns="90925" bIns="45463" numCol="1" anchor="b" anchorCtr="0" compatLnSpc="1">
            <a:prstTxWarp prst="textNoShape">
              <a:avLst/>
            </a:prstTxWarp>
          </a:bodyPr>
          <a:lstStyle>
            <a:lvl1pPr defTabSz="90886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99451"/>
            <a:ext cx="2971800" cy="4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3" rIns="90925" bIns="45463" numCol="1" anchor="b" anchorCtr="0" compatLnSpc="1">
            <a:prstTxWarp prst="textNoShape">
              <a:avLst/>
            </a:prstTxWarp>
          </a:bodyPr>
          <a:lstStyle>
            <a:lvl1pPr algn="r" defTabSz="90886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B13F8E-F89F-4DFD-8AC5-04E930FF7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0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37B91-217C-4FF6-BEA2-3082CFF54CFC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7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68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9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6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F5159-B87D-43F4-BE0E-4D41812C71B2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35500" cy="34766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7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9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53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7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38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57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78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3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F5159-B87D-43F4-BE0E-4D41812C71B2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35500" cy="34766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sz="11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3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3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7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4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46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COGR 2008-10-31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726C7B-BACB-40A3-A63D-61352E6E05A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2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9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3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39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39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70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95FF3-457D-4F4F-8903-30644121EB3C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35500" cy="347662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sz="11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1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1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4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1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13F8E-F89F-4DFD-8AC5-04E930FF75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457200"/>
            <a:ext cx="60960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/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9600" y="2838896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8BA2CC-F7FE-43B2-B9E3-579F2D868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OPERA bottom bord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ldg 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00800" y="152400"/>
            <a:ext cx="2743200" cy="2743200"/>
          </a:xfrm>
          <a:prstGeom prst="rect">
            <a:avLst/>
          </a:prstGeom>
        </p:spPr>
      </p:pic>
      <p:pic>
        <p:nvPicPr>
          <p:cNvPr id="15" name="Picture 14" descr="logo clear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52800" y="4343400"/>
            <a:ext cx="2298002" cy="7741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676400"/>
            <a:ext cx="8229600" cy="33528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7B82123-F392-4E95-BEE6-64750C3A76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8075432" cy="562672"/>
          </a:xfrm>
          <a:noFill/>
        </p:spPr>
        <p:txBody>
          <a:bodyPr anchor="t">
            <a:noAutofit/>
            <a:sp3d prstMaterial="softEdge"/>
          </a:bodyPr>
          <a:lstStyle>
            <a:lvl1pPr marR="0" algn="ctr">
              <a:buNone/>
              <a:defRPr sz="4000" b="1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305800" cy="43434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</p:spPr>
        <p:txBody>
          <a:bodyPr/>
          <a:lstStyle>
            <a:lvl1pPr>
              <a:defRPr/>
            </a:lvl1pPr>
          </a:lstStyle>
          <a:p>
            <a:fld id="{9AF635C3-0C73-41AD-A1BE-81A954606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70629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3148584" y="3962400"/>
            <a:ext cx="2889504" cy="584775"/>
            <a:chOff x="3148584" y="4261104"/>
            <a:chExt cx="2889504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818888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48584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 descr="Picture of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8582459" cy="26942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2800" b="1"/>
            </a:lvl1pPr>
            <a:lvl2pPr>
              <a:defRPr sz="2400" b="1">
                <a:solidFill>
                  <a:srgbClr val="00B05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NIH bldg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53200" y="3733800"/>
            <a:ext cx="2383765" cy="225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/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8BA2CC-F7FE-43B2-B9E3-579F2D868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OPERA bottom bord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ABB3E-16F5-4263-B846-4337212A19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457200"/>
            <a:ext cx="60960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/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9600" y="2838896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8BA2CC-F7FE-43B2-B9E3-579F2D868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OPERA bottom bor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ldg 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0800" y="152400"/>
            <a:ext cx="2743200" cy="2743200"/>
          </a:xfrm>
          <a:prstGeom prst="rect">
            <a:avLst/>
          </a:prstGeom>
        </p:spPr>
      </p:pic>
      <p:pic>
        <p:nvPicPr>
          <p:cNvPr id="15" name="Picture 14" descr="logo cle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52800" y="4343400"/>
            <a:ext cx="2298002" cy="7741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baseline="0"/>
            </a:lvl1pPr>
            <a:lvl4pPr>
              <a:defRPr baseline="0"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C822-F71D-4996-B396-CF8EFF663FE1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70629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3148584" y="3962400"/>
            <a:ext cx="2889504" cy="584775"/>
            <a:chOff x="3148584" y="4261104"/>
            <a:chExt cx="2889504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818888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48584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 descr="Picture of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8582459" cy="26942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2800" b="1"/>
            </a:lvl1pPr>
            <a:lvl2pPr>
              <a:defRPr sz="2400" b="1">
                <a:solidFill>
                  <a:srgbClr val="00B05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NIH bldg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53200" y="3733800"/>
            <a:ext cx="2383765" cy="225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ABB3E-16F5-4263-B846-4337212A19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457200"/>
            <a:ext cx="60960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/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9600" y="2838896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8BA2CC-F7FE-43B2-B9E3-579F2D868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OPERA bottom bor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ldg 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0800" y="152400"/>
            <a:ext cx="2743200" cy="2743200"/>
          </a:xfrm>
          <a:prstGeom prst="rect">
            <a:avLst/>
          </a:prstGeom>
        </p:spPr>
      </p:pic>
      <p:pic>
        <p:nvPicPr>
          <p:cNvPr id="15" name="Picture 14" descr="logo cle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52800" y="4343400"/>
            <a:ext cx="2298002" cy="7741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baseline="0"/>
            </a:lvl1pPr>
            <a:lvl4pPr>
              <a:defRPr baseline="0"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C822-F71D-4996-B396-CF8EFF663FE1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70629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3148584" y="3962400"/>
            <a:ext cx="2889504" cy="584775"/>
            <a:chOff x="3148584" y="4261104"/>
            <a:chExt cx="2889504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818888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48584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 descr="Picture of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8582459" cy="26942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2800" b="1"/>
            </a:lvl1pPr>
            <a:lvl2pPr>
              <a:defRPr sz="2400" b="1">
                <a:solidFill>
                  <a:srgbClr val="00B05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NIH bldg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53200" y="3733800"/>
            <a:ext cx="2383765" cy="225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ABB3E-16F5-4263-B846-4337212A19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457200"/>
            <a:ext cx="60960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/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9600" y="2838896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8BA2CC-F7FE-43B2-B9E3-579F2D868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OPERA bottom bor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ldg 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0800" y="152400"/>
            <a:ext cx="2743200" cy="2743200"/>
          </a:xfrm>
          <a:prstGeom prst="rect">
            <a:avLst/>
          </a:prstGeom>
        </p:spPr>
      </p:pic>
      <p:pic>
        <p:nvPicPr>
          <p:cNvPr id="15" name="Picture 14" descr="logo cle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52800" y="4343400"/>
            <a:ext cx="2298002" cy="7741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FFBDCD-EE3E-466F-9F4F-549E676D6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baseline="0"/>
            </a:lvl1pPr>
            <a:lvl4pPr>
              <a:defRPr baseline="0"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C822-F71D-4996-B396-CF8EFF663FE1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70629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3148584" y="3962400"/>
            <a:ext cx="2889504" cy="584775"/>
            <a:chOff x="3148584" y="4261104"/>
            <a:chExt cx="2889504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818888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48584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 descr="Picture of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8582459" cy="26942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2800" b="1"/>
            </a:lvl1pPr>
            <a:lvl2pPr>
              <a:defRPr sz="2400" b="1">
                <a:solidFill>
                  <a:srgbClr val="00B05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ABB3E-16F5-4263-B846-4337212A19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457200"/>
            <a:ext cx="60960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/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9600" y="2838896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8BA2CC-F7FE-43B2-B9E3-579F2D868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OPERA bottom bor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ldg 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0800" y="152400"/>
            <a:ext cx="2743200" cy="2743200"/>
          </a:xfrm>
          <a:prstGeom prst="rect">
            <a:avLst/>
          </a:prstGeom>
        </p:spPr>
      </p:pic>
      <p:pic>
        <p:nvPicPr>
          <p:cNvPr id="15" name="Picture 14" descr="logo cle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52800" y="4343400"/>
            <a:ext cx="2298002" cy="7741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676400"/>
            <a:ext cx="8229600" cy="33528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7B82123-F392-4E95-BEE6-64750C3A76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8075432" cy="562672"/>
          </a:xfrm>
          <a:noFill/>
        </p:spPr>
        <p:txBody>
          <a:bodyPr anchor="t">
            <a:noAutofit/>
            <a:sp3d prstMaterial="softEdge"/>
          </a:bodyPr>
          <a:lstStyle>
            <a:lvl1pPr marR="0" algn="ctr">
              <a:buNone/>
              <a:defRPr sz="4000" b="1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baseline="0"/>
            </a:lvl1pPr>
            <a:lvl4pPr>
              <a:defRPr baseline="0"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C822-F71D-4996-B396-CF8EFF663FE1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ABB3E-16F5-4263-B846-4337212A19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70629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3148584" y="3962400"/>
            <a:ext cx="2889504" cy="584775"/>
            <a:chOff x="3148584" y="4261104"/>
            <a:chExt cx="2889504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818888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48584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 descr="Picture of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8582459" cy="26942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2800" b="1"/>
            </a:lvl1pPr>
            <a:lvl2pPr>
              <a:defRPr sz="2400" b="1">
                <a:solidFill>
                  <a:srgbClr val="00B05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C822-F71D-4996-B396-CF8EFF663FE1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EFF9-D74A-4441-B5A3-02C4F4352FDA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EFF9-D74A-4441-B5A3-02C4F4352FDA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ABB3E-16F5-4263-B846-4337212A19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baseline="0"/>
            </a:lvl1pPr>
            <a:lvl4pPr>
              <a:defRPr baseline="0"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C822-F71D-4996-B396-CF8EFF663FE1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143000"/>
          </a:xfrm>
        </p:spPr>
        <p:txBody>
          <a:bodyPr rtlCol="0">
            <a:noAutofit/>
          </a:bodyPr>
          <a:lstStyle>
            <a:lvl1pPr algn="ctr">
              <a:defRPr sz="540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7" name="Picture 6" descr="NIH bldg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53200" y="3733800"/>
            <a:ext cx="2383765" cy="225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1143000"/>
          </a:xfrm>
        </p:spPr>
        <p:txBody>
          <a:bodyPr rtlCol="0">
            <a:noAutofit/>
          </a:bodyPr>
          <a:lstStyle>
            <a:lvl1pPr algn="ctr">
              <a:defRPr sz="540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6ABB3E-16F5-4263-B846-4337212A19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5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6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OPERA bottom bord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6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 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C6EFF9-D74A-4441-B5A3-02C4F4352FDA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" pitchFamily="2" charset="2"/>
        <a:buChar char="q"/>
        <a:defRPr sz="2400" b="1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b="1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50000"/>
        <a:buFont typeface="Wingdings" pitchFamily="2" charset="2"/>
        <a:buChar char="q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04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8" name="Picture 9" descr="OER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51976"/>
            <a:ext cx="407988" cy="3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i="0" kern="1200" baseline="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200" b="1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 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C6EFF9-D74A-4441-B5A3-02C4F4352FDA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" pitchFamily="2" charset="2"/>
        <a:buChar char="q"/>
        <a:defRPr sz="2400" b="1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b="1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50000"/>
        <a:buFont typeface="Wingdings" pitchFamily="2" charset="2"/>
        <a:buChar char="q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8" name="Picture 9" descr="OER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51976"/>
            <a:ext cx="407988" cy="3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i="0" kern="1200" baseline="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200" b="1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 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C6EFF9-D74A-4441-B5A3-02C4F4352FDA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" pitchFamily="2" charset="2"/>
        <a:buChar char="q"/>
        <a:defRPr sz="2400" b="1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b="1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50000"/>
        <a:buFont typeface="Wingdings" pitchFamily="2" charset="2"/>
        <a:buChar char="q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PERA bottom border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8" name="Picture 9" descr="OER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51976"/>
            <a:ext cx="407988" cy="3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i="0" kern="1200" baseline="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200" b="1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 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C6EFF9-D74A-4441-B5A3-02C4F4352FDA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" pitchFamily="2" charset="2"/>
        <a:buChar char="q"/>
        <a:defRPr sz="2400" b="1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b="1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50000"/>
        <a:buFont typeface="Wingdings" pitchFamily="2" charset="2"/>
        <a:buChar char="q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PERA bottom border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8" name="Picture 9" descr="OER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51976"/>
            <a:ext cx="407988" cy="3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i="0" kern="1200" baseline="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200" b="1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 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C6EFF9-D74A-4441-B5A3-02C4F4352FDA}" type="datetime1">
              <a:rPr lang="en-US" smtClean="0">
                <a:solidFill>
                  <a:srgbClr val="00359E"/>
                </a:solidFill>
              </a:rPr>
              <a:pPr/>
              <a:t>8/11/2014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" pitchFamily="2" charset="2"/>
        <a:buChar char="q"/>
        <a:defRPr sz="2400" b="1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b="1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50000"/>
        <a:buFont typeface="Wingdings" pitchFamily="2" charset="2"/>
        <a:buChar char="q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46C2AA-6E36-4263-8240-A3C29ECABC8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PERA bottom border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8" name="Picture 9" descr="OER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51976"/>
            <a:ext cx="407988" cy="3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i="0" kern="1200" baseline="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200" b="1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2.gif"/><Relationship Id="rId4" Type="http://schemas.openxmlformats.org/officeDocument/2006/relationships/image" Target="../media/image1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ra.nih.gov/services_for_applicants/other/fcoi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olicy/coi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5.png"/><Relationship Id="rId5" Type="http://schemas.openxmlformats.org/officeDocument/2006/relationships/hyperlink" Target="http://grants.nih.gov/" TargetMode="External"/><Relationship Id="rId4" Type="http://schemas.openxmlformats.org/officeDocument/2006/relationships/hyperlink" Target="http://grants.nih.gov/grants/policy/coifaq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o.gov/fdsys/pkg/FR-2011-08-25/pdf/2011-2163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hyperlink" Target="http://ecfr.gpoaccess.gov/cgi/t/text/text-idx?c=ecfr&amp;sid=f67ea01984581d3934103b5074c05500&amp;rgn=div5&amp;view=text&amp;node=42:1.0.1.4.22&amp;idno=42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.hancock@nih.gov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6.xml"/><Relationship Id="rId5" Type="http://schemas.openxmlformats.org/officeDocument/2006/relationships/hyperlink" Target="http://grants.nih.gov/support/" TargetMode="External"/><Relationship Id="rId4" Type="http://schemas.openxmlformats.org/officeDocument/2006/relationships/hyperlink" Target="mailto:FCOICompliance@mail.nih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era.nih.gov/elf/jsp/commons/login.jsp?TYPE=33554433&amp;REALMOID=06-1edb031f-46c7-44b3-b803-60b537de74d2&amp;GUID=&amp;SMAUTHREASON=0&amp;METHOD=GET&amp;SMAGENTNAME=-SM-si5mGrpSwsiXWxliSkfaHjR8hxkrsEnMU5uqxtlg+Jj4r1fF+qfqM9Krfz20l/UJ&amp;TARGET=-SM-http://public.era.nih.gov/comm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686800" cy="1600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n-lt"/>
              </a:rPr>
              <a:t>Financial Conflict of Interest </a:t>
            </a:r>
            <a:br>
              <a:rPr lang="en-US" sz="4800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dirty="0">
                <a:solidFill>
                  <a:schemeClr val="bg1"/>
                </a:solidFill>
                <a:latin typeface="+mn-lt"/>
              </a:rPr>
              <a:t>Reporting Requirements and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a Demonstration of the eRA Commons FCOI Module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99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August 14, 2012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Office of Extramural Research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National Institutes of Health, HHS </a:t>
            </a:r>
          </a:p>
          <a:p>
            <a:pPr>
              <a:lnSpc>
                <a:spcPct val="90000"/>
              </a:lnSpc>
            </a:pPr>
            <a:endParaRPr lang="en-US" sz="900" dirty="0" smtClean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00800" y="5943600"/>
            <a:ext cx="2743200" cy="708404"/>
            <a:chOff x="2971800" y="609600"/>
            <a:chExt cx="3048000" cy="1016367"/>
          </a:xfrm>
        </p:grpSpPr>
        <p:pic>
          <p:nvPicPr>
            <p:cNvPr id="5" name="Picture 4" descr="HHS-NIH-OER Logo Comb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r="80282"/>
            <a:stretch>
              <a:fillRect/>
            </a:stretch>
          </p:blipFill>
          <p:spPr>
            <a:xfrm>
              <a:off x="2971800" y="609600"/>
              <a:ext cx="1066800" cy="10163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 descr="NIH_Logo.t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14800" y="685800"/>
              <a:ext cx="868680" cy="868680"/>
            </a:xfrm>
            <a:prstGeom prst="rect">
              <a:avLst/>
            </a:prstGeom>
          </p:spPr>
        </p:pic>
        <p:pic>
          <p:nvPicPr>
            <p:cNvPr id="7" name="Picture 6" descr="OER 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600" y="707382"/>
              <a:ext cx="838200" cy="81661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5943600"/>
            <a:ext cx="688086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4B4B65"/>
                </a:solidFill>
              </a:rPr>
              <a:t>Scarlett Gibb, </a:t>
            </a:r>
            <a:r>
              <a:rPr lang="en-US" sz="1600" dirty="0" smtClean="0">
                <a:solidFill>
                  <a:srgbClr val="4B4B65"/>
                </a:solidFill>
              </a:rPr>
              <a:t>Customer Relationship Manager, eRA Commons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4B4B65"/>
                </a:solidFill>
              </a:rPr>
              <a:t>Kathy Hancock</a:t>
            </a:r>
            <a:r>
              <a:rPr lang="en-US" sz="1600" dirty="0" smtClean="0">
                <a:solidFill>
                  <a:srgbClr val="4B4B65"/>
                </a:solidFill>
              </a:rPr>
              <a:t>, Assistant Grants Compliance Officer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How to get access to the FCOI Module?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/>
          <a:lstStyle/>
          <a:p>
            <a:pPr>
              <a:lnSpc>
                <a:spcPct val="120000"/>
              </a:lnSpc>
              <a:buClrTx/>
              <a:defRPr/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ClrTx/>
              <a:defRPr/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Institutional </a:t>
            </a:r>
            <a:r>
              <a:rPr lang="en-US" sz="2600" dirty="0">
                <a:latin typeface="Tahoma" pitchFamily="34" charset="0"/>
                <a:cs typeface="Tahoma" pitchFamily="34" charset="0"/>
              </a:rPr>
              <a:t>Signing Officials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assign </a:t>
            </a:r>
            <a:r>
              <a:rPr lang="en-US" sz="2600" dirty="0">
                <a:latin typeface="Tahoma" pitchFamily="34" charset="0"/>
                <a:cs typeface="Tahoma" pitchFamily="34" charset="0"/>
              </a:rPr>
              <a:t>FCOI roles to users in eRA Commons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lvl="1">
              <a:lnSpc>
                <a:spcPct val="120000"/>
              </a:lnSpc>
              <a:buClrTx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FCOI Role</a:t>
            </a:r>
          </a:p>
          <a:p>
            <a:pPr lvl="1">
              <a:lnSpc>
                <a:spcPct val="120000"/>
              </a:lnSpc>
              <a:buClrTx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FCOI ASST</a:t>
            </a:r>
          </a:p>
          <a:p>
            <a:pPr lvl="1">
              <a:lnSpc>
                <a:spcPct val="120000"/>
              </a:lnSpc>
              <a:buClrTx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FCOI View only role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ClrTx/>
              <a:defRPr/>
            </a:pPr>
            <a:endParaRPr lang="en-US" sz="13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Tx/>
              <a:defRPr/>
            </a:pPr>
            <a:r>
              <a:rPr lang="en-US" sz="2600" dirty="0">
                <a:latin typeface="Tahoma" pitchFamily="34" charset="0"/>
                <a:cs typeface="Tahoma" pitchFamily="34" charset="0"/>
              </a:rPr>
              <a:t>More information on the FCOI Module can be found at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10000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3"/>
              </a:rPr>
              <a:t>http://era.nih.gov/services_for_applicants/other/fcoi.cfm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10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763000" cy="533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additional information is required in a 2011 FCOI Report?</a:t>
            </a:r>
            <a:b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en-US" sz="40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57912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90000"/>
              <a:buNone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ClrTx/>
              <a:buNone/>
              <a:defRPr/>
            </a:pPr>
            <a:r>
              <a:rPr lang="en-US" dirty="0" smtClean="0">
                <a:solidFill>
                  <a:schemeClr val="tx2"/>
                </a:solidFill>
                <a:effectLst/>
                <a:latin typeface="Tahoma" pitchFamily="34" charset="0"/>
                <a:cs typeface="Tahoma" pitchFamily="34" charset="0"/>
              </a:rPr>
              <a:t>FCOI Module is designed to collect the following additional information per the regulation:</a:t>
            </a:r>
          </a:p>
          <a:p>
            <a:pPr marL="0" indent="0">
              <a:buClrTx/>
              <a:buNone/>
              <a:defRPr/>
            </a:pPr>
            <a:endParaRPr lang="en-US" dirty="0" smtClean="0">
              <a:solidFill>
                <a:schemeClr val="tx2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>
              <a:buClrTx/>
              <a:defRPr/>
            </a:pPr>
            <a:r>
              <a:rPr lang="en-US" dirty="0" smtClean="0">
                <a:solidFill>
                  <a:schemeClr val="tx2"/>
                </a:solidFill>
                <a:effectLst/>
                <a:latin typeface="Tahoma" pitchFamily="34" charset="0"/>
                <a:cs typeface="Tahoma" pitchFamily="34" charset="0"/>
              </a:rPr>
              <a:t>The name of the entity with which the Investigator has an FCOI;</a:t>
            </a:r>
          </a:p>
          <a:p>
            <a:pPr lvl="1">
              <a:buClrTx/>
              <a:defRPr/>
            </a:pPr>
            <a:r>
              <a:rPr lang="en-US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Entity name is entered in a text box.</a:t>
            </a:r>
            <a:endParaRPr lang="en-US" dirty="0" smtClean="0">
              <a:solidFill>
                <a:schemeClr val="accent2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457200" lvl="1" indent="0">
              <a:buClrTx/>
              <a:buNone/>
              <a:defRPr/>
            </a:pPr>
            <a:endParaRPr lang="en-US" dirty="0" smtClean="0">
              <a:solidFill>
                <a:schemeClr val="tx2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>
              <a:buClrTx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Nature of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the Significant Financial Interest (SFI);  </a:t>
            </a:r>
          </a:p>
          <a:p>
            <a:pPr lvl="1">
              <a:buClrTx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SFI information will be selected from a drop down menu.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ClrTx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7944"/>
            <a:ext cx="554832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fld id="{5B1FC93A-1BBF-4B89-802E-F727DA807DD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additional information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required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under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2011 FCOI Report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buClrTx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Value of the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SFI;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ClrTx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The Value of SFI will be selected from a drop down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menu.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buClrTx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ClrTx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Description via text box or uploaded PDF of how </a:t>
            </a:r>
            <a:r>
              <a:rPr lang="en-US" dirty="0">
                <a:latin typeface="Tahoma" pitchFamily="34" charset="0"/>
                <a:cs typeface="Tahoma" pitchFamily="34" charset="0"/>
              </a:rPr>
              <a:t>the financial interest relates to NIH-funded research and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why the Institution determined </a:t>
            </a:r>
            <a:r>
              <a:rPr lang="en-US" dirty="0">
                <a:latin typeface="Tahoma" pitchFamily="34" charset="0"/>
                <a:cs typeface="Tahoma" pitchFamily="34" charset="0"/>
              </a:rPr>
              <a:t>that the financial interest conflicts with such research;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and</a:t>
            </a:r>
          </a:p>
          <a:p>
            <a:pPr marL="0" indent="0">
              <a:buClrTx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12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additional information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required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under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2011 FCOI Report?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ClrTx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buClrTx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Description of </a:t>
            </a:r>
            <a:r>
              <a:rPr lang="en-US" dirty="0">
                <a:latin typeface="Tahoma" pitchFamily="34" charset="0"/>
                <a:cs typeface="Tahoma" pitchFamily="34" charset="0"/>
              </a:rPr>
              <a:t>the key elements of the Institution’s management plan, including other required information. 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>
              <a:buClrTx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Information submitted via </a:t>
            </a:r>
            <a:r>
              <a:rPr lang="en-US" dirty="0">
                <a:latin typeface="Tahoma" pitchFamily="34" charset="0"/>
                <a:cs typeface="Tahoma" pitchFamily="34" charset="0"/>
              </a:rPr>
              <a:t>text box or uploaded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PDF file</a:t>
            </a:r>
          </a:p>
          <a:p>
            <a:pPr marL="0" indent="0">
              <a:buClrTx/>
              <a:buNone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13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599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What are the Key Elements of a Management Plan?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Tx/>
              <a:buSzPct val="100000"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Key Elements of a Management Plan include:</a:t>
            </a:r>
          </a:p>
          <a:p>
            <a:pPr lvl="1">
              <a:buClrTx/>
            </a:pPr>
            <a:r>
              <a:rPr lang="en-US" sz="3100" dirty="0" smtClean="0">
                <a:latin typeface="Tahoma" pitchFamily="34" charset="0"/>
                <a:cs typeface="Tahoma" pitchFamily="34" charset="0"/>
              </a:rPr>
              <a:t>Role and principal duties of the conflicted Investigator in the research project;</a:t>
            </a:r>
          </a:p>
          <a:p>
            <a:pPr lvl="1">
              <a:buClrTx/>
            </a:pPr>
            <a:r>
              <a:rPr lang="en-US" sz="3100" dirty="0" smtClean="0">
                <a:latin typeface="Tahoma" pitchFamily="34" charset="0"/>
                <a:cs typeface="Tahoma" pitchFamily="34" charset="0"/>
              </a:rPr>
              <a:t>Conditions of the management plan;</a:t>
            </a:r>
          </a:p>
          <a:p>
            <a:pPr lvl="1">
              <a:buClrTx/>
            </a:pPr>
            <a:r>
              <a:rPr lang="en-US" sz="3100" dirty="0" smtClean="0">
                <a:latin typeface="Tahoma" pitchFamily="34" charset="0"/>
                <a:cs typeface="Tahoma" pitchFamily="34" charset="0"/>
              </a:rPr>
              <a:t>How the management plan is designed to safeguard objectivity in the research project;</a:t>
            </a:r>
          </a:p>
          <a:p>
            <a:pPr lvl="1">
              <a:buClrTx/>
            </a:pPr>
            <a:r>
              <a:rPr lang="en-US" sz="3100" dirty="0" smtClean="0">
                <a:latin typeface="Tahoma" pitchFamily="34" charset="0"/>
                <a:cs typeface="Tahoma" pitchFamily="34" charset="0"/>
              </a:rPr>
              <a:t>Confirmation of the Investigator’s agreement to the management plan; </a:t>
            </a:r>
          </a:p>
          <a:p>
            <a:pPr lvl="1">
              <a:buClrTx/>
            </a:pPr>
            <a:r>
              <a:rPr lang="en-US" sz="3100" dirty="0" smtClean="0">
                <a:latin typeface="Tahoma" pitchFamily="34" charset="0"/>
                <a:cs typeface="Tahoma" pitchFamily="34" charset="0"/>
              </a:rPr>
              <a:t>How the management plan will be monitored to ensure Investigator compliance; and</a:t>
            </a:r>
          </a:p>
          <a:p>
            <a:pPr lvl="1">
              <a:buClrTx/>
            </a:pPr>
            <a:r>
              <a:rPr lang="en-US" sz="3100" dirty="0" smtClean="0">
                <a:latin typeface="Tahoma" pitchFamily="34" charset="0"/>
                <a:cs typeface="Tahoma" pitchFamily="34" charset="0"/>
              </a:rPr>
              <a:t>Other information as needed.</a:t>
            </a:r>
            <a:endParaRPr lang="en-US" sz="3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additional information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required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under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2011 FCOI Report?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ClrTx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Verification that the Institution is submitting an FCOI report that is in compliance with the 2011 revised regulation.</a:t>
            </a:r>
          </a:p>
          <a:p>
            <a:pPr lvl="1">
              <a:buClrTx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Does this FCOI report include a failure to comply with the FCOI regulation?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15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is “noncompliance with regulation” defined?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20000"/>
              </a:lnSpc>
              <a:buClrTx/>
              <a:buSzPct val="100000"/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An </a:t>
            </a:r>
            <a:r>
              <a:rPr lang="en-US" sz="3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FCOI is not identified or managed in a timely manner, for </a:t>
            </a: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any of the </a:t>
            </a:r>
            <a:r>
              <a:rPr lang="en-US" sz="3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following reasons:</a:t>
            </a:r>
          </a:p>
          <a:p>
            <a:pPr lvl="2">
              <a:lnSpc>
                <a:spcPct val="120000"/>
              </a:lnSpc>
              <a:buClrTx/>
              <a:buSzPct val="100000"/>
              <a:buFont typeface="Courier New" pitchFamily="49" charset="0"/>
              <a:buChar char="o"/>
              <a:defRPr/>
            </a:pPr>
            <a:r>
              <a:rPr lang="en-US" sz="30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failure by the Investigator to disclose an SFI,</a:t>
            </a:r>
          </a:p>
          <a:p>
            <a:pPr lvl="2">
              <a:lnSpc>
                <a:spcPct val="120000"/>
              </a:lnSpc>
              <a:buClrTx/>
              <a:buSzPct val="100000"/>
              <a:buFont typeface="Courier New" pitchFamily="49" charset="0"/>
              <a:buChar char="o"/>
              <a:defRPr/>
            </a:pPr>
            <a:r>
              <a:rPr lang="en-US" sz="30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failure by the Institution to review or manage an FCOI, or</a:t>
            </a:r>
          </a:p>
          <a:p>
            <a:pPr lvl="2">
              <a:lnSpc>
                <a:spcPct val="120000"/>
              </a:lnSpc>
              <a:buClrTx/>
              <a:buSzPct val="100000"/>
              <a:buFont typeface="Courier New" pitchFamily="49" charset="0"/>
              <a:buChar char="o"/>
              <a:defRPr/>
            </a:pPr>
            <a:r>
              <a:rPr lang="en-US" sz="30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failure to comply with the management plan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16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happens when the Institution submits an FCOI report that includes noncompliance?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situations of noncompliance, the FCOI Module will allow the Institution to:</a:t>
            </a:r>
          </a:p>
          <a:p>
            <a:pPr lvl="1"/>
            <a:r>
              <a:rPr lang="en-US" dirty="0" smtClean="0"/>
              <a:t>Address whether the Retrospective Review was completed;</a:t>
            </a:r>
          </a:p>
          <a:p>
            <a:pPr lvl="1"/>
            <a:r>
              <a:rPr lang="en-US" dirty="0" smtClean="0"/>
              <a:t>Submit a Mitigation Report when bias is found following the completion of the Retrospective Review; and </a:t>
            </a:r>
          </a:p>
          <a:p>
            <a:pPr lvl="1"/>
            <a:r>
              <a:rPr lang="en-US" dirty="0" smtClean="0"/>
              <a:t>Submit a Revised FCOI Report, if needed, to update the previously submitted FCOI information or specify the actions that will be taken to manage the FCOI going forward.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17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ABB3E-16F5-4263-B846-4337212A19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78535"/>
              </p:ext>
            </p:extLst>
          </p:nvPr>
        </p:nvGraphicFramePr>
        <p:xfrm>
          <a:off x="0" y="-1"/>
          <a:ext cx="9144000" cy="766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419600"/>
                <a:gridCol w="3048000"/>
              </a:tblGrid>
              <a:tr h="6968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REQUIRED FCOI REPORTS TO</a:t>
                      </a:r>
                      <a:r>
                        <a:rPr lang="en-US" sz="2000" baseline="0" dirty="0" smtClean="0">
                          <a:latin typeface="Tahoma" pitchFamily="34" charset="0"/>
                          <a:cs typeface="Tahoma" pitchFamily="34" charset="0"/>
                        </a:rPr>
                        <a:t> BE PROVIDED TO NIH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  <a:cs typeface="Tahoma" pitchFamily="34" charset="0"/>
                        </a:rPr>
                        <a:t>THROUGH eRA COMMONS FCOI MODULE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Report</a:t>
                      </a:r>
                      <a:endParaRPr 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Content</a:t>
                      </a:r>
                      <a:endParaRPr 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Required when?</a:t>
                      </a:r>
                      <a:endParaRPr 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63615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ahoma" pitchFamily="34" charset="0"/>
                          <a:cs typeface="Tahoma" pitchFamily="34" charset="0"/>
                        </a:rPr>
                        <a:t>New FCOI</a:t>
                      </a:r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 Report (Initial submission)</a:t>
                      </a:r>
                      <a:endParaRPr lang="en-US" sz="17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ahoma" pitchFamily="34" charset="0"/>
                          <a:cs typeface="Tahoma" pitchFamily="34" charset="0"/>
                        </a:rPr>
                        <a:t>Grant</a:t>
                      </a:r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 Number, PI, Name of Entity with FCOI, Nature of FCOI, Value of financial interest (in increments), Description of how FI relates to research, Key Elements of Management Plan.</a:t>
                      </a:r>
                      <a:endParaRPr lang="en-US" sz="17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Prior to expenditure of funds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Within 60 days of any subsequently identified FCOI</a:t>
                      </a:r>
                      <a:endParaRPr lang="en-US" sz="1700" dirty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63615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ahoma" pitchFamily="34" charset="0"/>
                          <a:cs typeface="Tahoma" pitchFamily="34" charset="0"/>
                        </a:rPr>
                        <a:t>Annual FCOI Report</a:t>
                      </a:r>
                      <a:endParaRPr lang="en-US" sz="17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ahoma" pitchFamily="34" charset="0"/>
                          <a:cs typeface="Tahoma" pitchFamily="34" charset="0"/>
                        </a:rPr>
                        <a:t>Status of FCOI (i.e., whether FCOI is still being managed or no longer exists) and</a:t>
                      </a:r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 Changes to Management Plan, if applicable </a:t>
                      </a:r>
                      <a:endParaRPr lang="en-US" sz="17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buNone/>
                      </a:pPr>
                      <a:r>
                        <a:rPr lang="en-US" sz="1700" kern="1200" baseline="0" dirty="0" smtClean="0">
                          <a:latin typeface="Tahoma" pitchFamily="34" charset="0"/>
                          <a:cs typeface="Tahoma" pitchFamily="34" charset="0"/>
                        </a:rPr>
                        <a:t>Annual report due at the same time as when the Institution is required to submit annual progress report, multi-year progress report, or at time of extension.</a:t>
                      </a:r>
                      <a:endParaRPr lang="en-US" sz="1700" kern="1200" baseline="0" dirty="0">
                        <a:solidFill>
                          <a:schemeClr val="bg2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</a:tr>
              <a:tr h="112106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ahoma" pitchFamily="34" charset="0"/>
                          <a:cs typeface="Tahoma" pitchFamily="34" charset="0"/>
                        </a:rPr>
                        <a:t>Revised FCOI Report</a:t>
                      </a:r>
                      <a:endParaRPr lang="en-US" sz="17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ahoma" pitchFamily="34" charset="0"/>
                          <a:cs typeface="Tahoma" pitchFamily="34" charset="0"/>
                        </a:rPr>
                        <a:t>If applicable, update</a:t>
                      </a:r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 a previously submitted FCOI report to describe actions that will be taken to manage FCOI going forward or make changes to originally submitted FCOI report.</a:t>
                      </a:r>
                      <a:endParaRPr lang="en-US" sz="17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Following the completion of a retrospective review when there is noncompliance with the regulation, if needed.</a:t>
                      </a:r>
                      <a:endParaRPr lang="en-US" sz="1700" dirty="0">
                        <a:solidFill>
                          <a:schemeClr val="bg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63615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ahoma" pitchFamily="34" charset="0"/>
                          <a:cs typeface="Tahoma" pitchFamily="34" charset="0"/>
                        </a:rPr>
                        <a:t>Mitigation</a:t>
                      </a:r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 Report </a:t>
                      </a:r>
                      <a:endParaRPr lang="en-US" sz="17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ahoma" pitchFamily="34" charset="0"/>
                          <a:cs typeface="Tahoma" pitchFamily="34" charset="0"/>
                        </a:rPr>
                        <a:t>Project Number, Project</a:t>
                      </a:r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 Title, Contact PI/PD, Name of Investigator with FCOI, Name of Entity with FCOI, Reason for review, Detail Methodology, Findings and Conclusion.</a:t>
                      </a:r>
                      <a:endParaRPr lang="en-US" sz="17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ahoma" pitchFamily="34" charset="0"/>
                          <a:cs typeface="Tahoma" pitchFamily="34" charset="0"/>
                        </a:rPr>
                        <a:t>When bias is found as a result of a retrospective</a:t>
                      </a:r>
                      <a:r>
                        <a:rPr lang="en-US" sz="1700" baseline="0" dirty="0" smtClean="0">
                          <a:latin typeface="Tahoma" pitchFamily="34" charset="0"/>
                          <a:cs typeface="Tahoma" pitchFamily="34" charset="0"/>
                        </a:rPr>
                        <a:t> review.</a:t>
                      </a:r>
                      <a:endParaRPr lang="en-US" sz="17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14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to Get Started?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Initiate 2011 FCOI Report</a:t>
            </a:r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19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6" name="Content Placeholder 5" descr="Kathy Hancoc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4255"/>
          <a:stretch>
            <a:fillRect/>
          </a:stretch>
        </p:blipFill>
        <p:spPr>
          <a:xfrm>
            <a:off x="1447800" y="1752600"/>
            <a:ext cx="2479846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 descr="Scarlett Gibb 2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096" r="8283" b="3293"/>
          <a:stretch>
            <a:fillRect/>
          </a:stretch>
        </p:blipFill>
        <p:spPr>
          <a:xfrm>
            <a:off x="5257800" y="1828800"/>
            <a:ext cx="2590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401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Kathy Hancock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NIH Assistant Grants Compliance Officer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410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Scarlett Gibb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NIH Customer Relationship Manager, eRA Commons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to Submit an FCOI Report for the first time?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Choose - Initiate 2011 FCOI Report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Used for reporting FCOIs for the first time under a competing or noncompeting award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Provides the details of the FCOI report as required under 2011 revised regulation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FCOI reports submitted thereafter are “Annual” reports for any future year within the same competitive segment.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20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When to Submit an FCOI Report?</a:t>
            </a:r>
            <a:b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(Reporting Requirements)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5181600"/>
          </a:xfrm>
        </p:spPr>
        <p:txBody>
          <a:bodyPr>
            <a:normAutofit/>
          </a:bodyPr>
          <a:lstStyle/>
          <a:p>
            <a:pPr marL="0" indent="0">
              <a:buClrTx/>
              <a:buSzPct val="100000"/>
              <a:buNone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Provide initial and ongoing FCOI reports to NIH: </a:t>
            </a:r>
          </a:p>
          <a:p>
            <a:pPr lvl="1">
              <a:buClrTx/>
              <a:buSzPct val="100000"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Prior to the expenditure of funds under a NIH-funded research project</a:t>
            </a:r>
          </a:p>
          <a:p>
            <a:pPr lvl="1">
              <a:buClrTx/>
              <a:buSzPct val="100000"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During the period of award </a:t>
            </a:r>
          </a:p>
          <a:p>
            <a:pPr lvl="2">
              <a:buClrTx/>
              <a:buSzPct val="100000"/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Within 60 days of identifying a new FCOI</a:t>
            </a:r>
          </a:p>
          <a:p>
            <a:pPr lvl="1">
              <a:buClrTx/>
              <a:buSzPct val="100000"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Annually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9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NOT to submit an </a:t>
            </a:r>
            <a:b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FCOI report?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4400" dirty="0" smtClean="0"/>
          </a:p>
          <a:p>
            <a:pPr marL="0" indent="0">
              <a:buNone/>
            </a:pPr>
            <a:endParaRPr lang="en-US" sz="14400" dirty="0"/>
          </a:p>
          <a:p>
            <a:pPr marL="0" indent="0">
              <a:buNone/>
            </a:pPr>
            <a:endParaRPr lang="en-US" sz="14400" dirty="0"/>
          </a:p>
          <a:p>
            <a:pPr marL="0" indent="0">
              <a:buNone/>
            </a:pPr>
            <a:r>
              <a:rPr lang="en-US" sz="14400" dirty="0" smtClean="0"/>
              <a:t>FCOI report is not required if the conflicting interest is eliminated prior</a:t>
            </a:r>
            <a:r>
              <a:rPr lang="en-US" sz="14400" i="1" dirty="0" smtClean="0"/>
              <a:t> </a:t>
            </a:r>
            <a:r>
              <a:rPr lang="en-US" sz="14400" dirty="0" smtClean="0"/>
              <a:t>to the expenditure of NIH awarded funds.  </a:t>
            </a:r>
          </a:p>
          <a:p>
            <a:pPr marL="0" indent="0">
              <a:buNone/>
            </a:pPr>
            <a:endParaRPr lang="en-US" sz="14400" dirty="0"/>
          </a:p>
          <a:p>
            <a:pPr marL="457200" lvl="1" indent="0">
              <a:buClrTx/>
              <a:buSzPct val="100000"/>
              <a:buNone/>
            </a:pPr>
            <a:endParaRPr lang="en-US" sz="12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2800" dirty="0" smtClean="0"/>
              <a:t> 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	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22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ANNUAL </a:t>
            </a:r>
          </a:p>
          <a:p>
            <a:pPr marL="0" indent="0" algn="ctr">
              <a:buNone/>
            </a:pPr>
            <a:r>
              <a:rPr lang="en-US" sz="5400" dirty="0" smtClean="0"/>
              <a:t>FCOI REPORT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23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3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When to Submit an Annual FCOI Report?</a:t>
            </a:r>
            <a:b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(Reporting Requirements)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5181600"/>
          </a:xfrm>
        </p:spPr>
        <p:txBody>
          <a:bodyPr>
            <a:normAutofit/>
          </a:bodyPr>
          <a:lstStyle/>
          <a:p>
            <a:pPr marL="0" indent="0">
              <a:buClrTx/>
              <a:buSzPct val="100000"/>
              <a:buNone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The Annual FCOI Report is due </a:t>
            </a:r>
          </a:p>
          <a:p>
            <a:pPr marL="1257300" lvl="5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Courier New" pitchFamily="49" charset="0"/>
              <a:buChar char="o"/>
            </a:pPr>
            <a:r>
              <a:rPr lang="en-US" sz="36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At the same time as when the Institution is required to submit the annual progress report, including multi-year progress report, or at time of extension.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737A-9472-472E-827E-5F31580816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2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are Annual Reports submitted?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Reports are submitted following the submission of a fully detailed FCOI Report (Initiate 2011 FCOI Report)</a:t>
            </a:r>
          </a:p>
          <a:p>
            <a:r>
              <a:rPr lang="en-US" dirty="0" smtClean="0"/>
              <a:t>FCOIs previously reported under the 1995 regulation that no longer exist by the FCOI report due date do not require an annual report. </a:t>
            </a:r>
          </a:p>
          <a:p>
            <a:r>
              <a:rPr lang="en-US" dirty="0" smtClean="0"/>
              <a:t>NIH staff may request information on previously submitted FCOIs through the </a:t>
            </a:r>
            <a:r>
              <a:rPr lang="en-US" dirty="0" err="1" smtClean="0"/>
              <a:t>eRA</a:t>
            </a:r>
            <a:r>
              <a:rPr lang="en-US" dirty="0" smtClean="0"/>
              <a:t> Commons.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25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information is required in an Annual FCOI Report?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Clr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After submitting an Initial 2011 FCOI Report, an Annual Report will address the status of the FCOI during the current competitive segment.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914400" lvl="2" indent="0">
              <a:buClrTx/>
              <a:buSzPct val="50000"/>
              <a:buNone/>
            </a:pPr>
            <a:endParaRPr lang="en-US" sz="1400" dirty="0" smtClean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  <a:p>
            <a:pPr marL="914400" lvl="2" indent="0">
              <a:buClrTx/>
              <a:buSzPct val="50000"/>
              <a:buNone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FCOI Module Question: </a:t>
            </a:r>
          </a:p>
          <a:p>
            <a:pPr marL="914400" lvl="2" indent="0">
              <a:buClrTx/>
              <a:buSzPct val="50000"/>
              <a:buNone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      “Does the FCOI still exist?”</a:t>
            </a:r>
          </a:p>
          <a:p>
            <a:pPr marL="914400" lvl="2" indent="0">
              <a:buClrTx/>
              <a:buSzPct val="50000"/>
              <a:buNone/>
            </a:pPr>
            <a:endParaRPr lang="en-US" sz="1200" dirty="0" smtClean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  <a:p>
            <a:pPr lvl="3">
              <a:buClrTx/>
              <a:buSzPct val="50000"/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If “No”, p</a:t>
            </a:r>
            <a:r>
              <a:rPr lang="en-US" sz="2000" b="1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rovide an explanation in a text box or upload a PDF attachment.</a:t>
            </a:r>
          </a:p>
          <a:p>
            <a:pPr marL="1371600" lvl="3" indent="0">
              <a:buClrTx/>
              <a:buSzPct val="50000"/>
              <a:buNone/>
            </a:pPr>
            <a:endParaRPr lang="en-US" sz="2000" b="1" dirty="0" smtClean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  <a:p>
            <a:pPr lvl="3">
              <a:buClrTx/>
              <a:buSzPct val="50000"/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If “No”, </a:t>
            </a:r>
            <a:r>
              <a:rPr lang="en-US" sz="2200" b="1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FCOI report is removed from future reporting requirements.</a:t>
            </a:r>
          </a:p>
          <a:p>
            <a:pPr marL="914400" lvl="2" indent="0">
              <a:buClrTx/>
              <a:buSzPct val="50000"/>
              <a:buNone/>
            </a:pPr>
            <a:endParaRPr lang="en-US" sz="2200" dirty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26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information is required in an Annual FCOI Report?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Clr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After submitting an Initial 2011 FCOI Report, an Annual Report will address the status of the FCOI during the current competitive segment.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914400" lvl="2" indent="0">
              <a:buClrTx/>
              <a:buSzPct val="50000"/>
              <a:buNone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914400" lvl="2" indent="0">
              <a:buClrTx/>
              <a:buSzPct val="50000"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FCOI Module Question: </a:t>
            </a:r>
          </a:p>
          <a:p>
            <a:pPr marL="1371600" lvl="3" indent="0">
              <a:buClrTx/>
              <a:buSzPct val="50000"/>
              <a:buNone/>
            </a:pPr>
            <a:r>
              <a:rPr lang="en-US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“Does </a:t>
            </a:r>
            <a:r>
              <a:rPr lang="en-US" sz="2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the FCOI still exist</a:t>
            </a:r>
            <a:r>
              <a:rPr lang="en-US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?”</a:t>
            </a:r>
            <a:endParaRPr lang="en-US" sz="22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828800" lvl="4" indent="0">
              <a:buClrTx/>
              <a:buSzPct val="50000"/>
              <a:buNone/>
            </a:pPr>
            <a:endParaRPr lang="en-US" sz="2000" b="1" dirty="0" smtClean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  <a:p>
            <a:pPr lvl="3">
              <a:buClrTx/>
              <a:buSzPct val="5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If “Yes” –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“Are there any changes to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the management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plan?”</a:t>
            </a:r>
          </a:p>
          <a:p>
            <a:pPr lvl="4">
              <a:buClrTx/>
              <a:buSzPct val="5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If yes, provide information in a text box or upload a PDF attachment. </a:t>
            </a:r>
          </a:p>
          <a:p>
            <a:pPr marL="914400" lvl="2" indent="0">
              <a:buClrTx/>
              <a:buSzPct val="50000"/>
              <a:buNone/>
            </a:pPr>
            <a:endParaRPr lang="en-US" sz="2200" dirty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27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/>
              <a:t>Mitigation Report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28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is a Mitigation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Only required when bias is found in the design, conduct or reporting of NIH-funded research following a Retrospective Review.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Describes the Institution's plan of action or actions taken to eliminate or mitigate the effect of the bias.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29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5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Summary of Topics 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10600" cy="48006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What to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report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285750" indent="-285750"/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How to report? </a:t>
            </a:r>
          </a:p>
          <a:p>
            <a:pPr marL="285750" indent="-285750"/>
            <a:r>
              <a:rPr lang="en-US" sz="3200" dirty="0">
                <a:latin typeface="Tahoma" pitchFamily="34" charset="0"/>
                <a:cs typeface="Tahoma" pitchFamily="34" charset="0"/>
              </a:rPr>
              <a:t>Changes to the </a:t>
            </a:r>
            <a:r>
              <a:rPr lang="en-US" sz="3200" dirty="0" err="1">
                <a:latin typeface="Tahoma" pitchFamily="34" charset="0"/>
                <a:cs typeface="Tahoma" pitchFamily="34" charset="0"/>
              </a:rPr>
              <a:t>eRA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 Commons FCOI Module</a:t>
            </a:r>
          </a:p>
          <a:p>
            <a:pPr marL="285750" indent="-285750"/>
            <a:r>
              <a:rPr lang="en-US" sz="3200" dirty="0">
                <a:latin typeface="Tahoma" pitchFamily="34" charset="0"/>
                <a:cs typeface="Tahoma" pitchFamily="34" charset="0"/>
              </a:rPr>
              <a:t>Types of Reports &amp; Other Actions to be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taken related to FCOI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  <a:p>
            <a:pPr marL="285750" indent="-285750"/>
            <a:r>
              <a:rPr lang="en-US" sz="3200" dirty="0" smtClean="0">
                <a:latin typeface="Tahoma" pitchFamily="34" charset="0"/>
                <a:cs typeface="Tahoma" pitchFamily="34" charset="0"/>
              </a:rPr>
              <a:t>Live Demonstration of the FCOI Module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600" dirty="0" smtClean="0">
              <a:latin typeface="Tahoma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FE84B-5A55-462E-89CE-9A9E741C868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6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to include in a Mitigation Report?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Mitigation Report must include the following information:</a:t>
            </a:r>
          </a:p>
          <a:p>
            <a:endParaRPr lang="en-US" sz="36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3600" dirty="0" smtClean="0">
                <a:solidFill>
                  <a:schemeClr val="accent2"/>
                </a:solidFill>
              </a:rPr>
              <a:t>Key elements documented in the Retrospective Review.</a:t>
            </a:r>
          </a:p>
          <a:p>
            <a:pPr>
              <a:buClr>
                <a:schemeClr val="accent2"/>
              </a:buClr>
            </a:pPr>
            <a:endParaRPr lang="en-US" sz="36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3600" dirty="0" smtClean="0">
                <a:solidFill>
                  <a:schemeClr val="accent2"/>
                </a:solidFill>
              </a:rPr>
              <a:t>Description of the impact of the bias on the research project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36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3600" dirty="0" smtClean="0">
                <a:solidFill>
                  <a:schemeClr val="accent2"/>
                </a:solidFill>
              </a:rPr>
              <a:t>Institution’s plan of action or actions taken to eliminate or mitigate the effect of the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30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22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How to Submit a Mitigation Report?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FCOI Module allows the Mitigation Report to be submitted as follows: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3600" dirty="0" smtClean="0">
                <a:solidFill>
                  <a:schemeClr val="accent2"/>
                </a:solidFill>
              </a:rPr>
              <a:t>Via a text box or PDF upload</a:t>
            </a:r>
          </a:p>
          <a:p>
            <a:pPr>
              <a:buClr>
                <a:schemeClr val="accent2"/>
              </a:buClr>
            </a:pPr>
            <a:endParaRPr lang="en-US" sz="36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3600" dirty="0" smtClean="0">
                <a:solidFill>
                  <a:schemeClr val="accent2"/>
                </a:solidFill>
              </a:rPr>
              <a:t>With Initial FCOI Report if the Retrospective Review is complete or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  </a:t>
            </a:r>
          </a:p>
          <a:p>
            <a:pPr>
              <a:buClr>
                <a:schemeClr val="accent2"/>
              </a:buClr>
            </a:pPr>
            <a:r>
              <a:rPr lang="en-US" sz="3600" dirty="0" smtClean="0">
                <a:solidFill>
                  <a:schemeClr val="accent2"/>
                </a:solidFill>
              </a:rPr>
              <a:t>Through a “Revised” FCOI Report upon completion of the Retrospective Review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31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55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/>
              <a:t>R</a:t>
            </a:r>
            <a:r>
              <a:rPr lang="en-US" sz="5400" dirty="0" smtClean="0"/>
              <a:t>evised FCOI Report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32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8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is a Revised FCOI Report required?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Revised Report is used to: 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To submit a Mitigation Report when bias is found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33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is a Revised FCOI Report required? 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Revised Report is </a:t>
            </a:r>
            <a:r>
              <a:rPr lang="en-US" dirty="0" smtClean="0"/>
              <a:t>used: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the Institution discovers new </a:t>
            </a:r>
            <a:r>
              <a:rPr lang="en-US" dirty="0"/>
              <a:t>information </a:t>
            </a:r>
            <a:r>
              <a:rPr lang="en-US" dirty="0" smtClean="0"/>
              <a:t>following the Retrospective Review that changes </a:t>
            </a:r>
            <a:r>
              <a:rPr lang="en-US" dirty="0"/>
              <a:t>a previously submitted FCOI </a:t>
            </a:r>
            <a:r>
              <a:rPr lang="en-US" dirty="0" smtClean="0"/>
              <a:t>report.  For example:</a:t>
            </a:r>
          </a:p>
          <a:p>
            <a:pPr lvl="1"/>
            <a:r>
              <a:rPr lang="en-US" dirty="0" smtClean="0"/>
              <a:t>An increase </a:t>
            </a:r>
            <a:r>
              <a:rPr lang="en-US" dirty="0"/>
              <a:t>in value of a previously reported </a:t>
            </a:r>
            <a:r>
              <a:rPr lang="en-US" dirty="0" smtClean="0"/>
              <a:t>SFI</a:t>
            </a:r>
          </a:p>
          <a:p>
            <a:pPr lvl="1"/>
            <a:r>
              <a:rPr lang="en-US" dirty="0" smtClean="0"/>
              <a:t>To report a change </a:t>
            </a:r>
            <a:r>
              <a:rPr lang="en-US" dirty="0"/>
              <a:t>to the management of the FCOI from what was previously reported under the </a:t>
            </a:r>
            <a:r>
              <a:rPr lang="en-US" dirty="0" smtClean="0"/>
              <a:t>previously submitted FCOI </a:t>
            </a:r>
            <a:r>
              <a:rPr lang="en-US" dirty="0"/>
              <a:t>report.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34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73280"/>
              </p:ext>
            </p:extLst>
          </p:nvPr>
        </p:nvGraphicFramePr>
        <p:xfrm>
          <a:off x="381000" y="762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Down Arrow 9"/>
          <p:cNvSpPr/>
          <p:nvPr/>
        </p:nvSpPr>
        <p:spPr>
          <a:xfrm>
            <a:off x="8305800" y="1371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305800" y="2514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305800" y="3733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305800" y="4953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Summary of FCOI Noncompliance and FCOI Reporting</a:t>
            </a:r>
          </a:p>
        </p:txBody>
      </p:sp>
    </p:spTree>
    <p:extLst>
      <p:ext uri="{BB962C8B-B14F-4D97-AF65-F5344CB8AC3E}">
        <p14:creationId xmlns:p14="http://schemas.microsoft.com/office/powerpoint/2010/main" val="2404044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“Rescind” a Previously Submitted FCOI Report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36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Rescinded FCOI Reports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FCOI Reports submitted in error may be “rescinded”.  Examples include:</a:t>
            </a:r>
          </a:p>
          <a:p>
            <a:pPr lvl="1"/>
            <a:r>
              <a:rPr lang="en-US" sz="3600" dirty="0" smtClean="0"/>
              <a:t>Submission of a duplicate report</a:t>
            </a:r>
          </a:p>
          <a:p>
            <a:pPr lvl="1"/>
            <a:r>
              <a:rPr lang="en-US" sz="3600" dirty="0" smtClean="0"/>
              <a:t>Incorrect name of the Investigator with FCOI</a:t>
            </a:r>
          </a:p>
          <a:p>
            <a:pPr lvl="1"/>
            <a:r>
              <a:rPr lang="en-US" sz="3600" dirty="0" smtClean="0"/>
              <a:t>Incorrect name of the entity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sz="3600" dirty="0" smtClean="0"/>
              <a:t>NIH will use the “rescind” feature when an incomplete report is submitted</a:t>
            </a:r>
            <a:endParaRPr lang="en-US" sz="3600" dirty="0"/>
          </a:p>
          <a:p>
            <a:pPr lvl="1"/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37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to do when the Institution needs to Rescind an FCOI Report?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FCOI report submitted in error? </a:t>
            </a:r>
          </a:p>
          <a:p>
            <a:pPr lvl="1"/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ontact the Grants Management Specialist  (GMS) noted on the most recent Notice of Award (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equest the IC to rescind the report, and </a:t>
            </a:r>
          </a:p>
          <a:p>
            <a:pPr marL="457200" lvl="1" indent="0">
              <a:buNone/>
            </a:pP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Provide an explanation why the report should be rescinded.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38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Information/Resources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7630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defRPr/>
            </a:pPr>
            <a:r>
              <a:rPr lang="en-US" dirty="0" smtClean="0">
                <a:effectLst/>
                <a:latin typeface="Tahoma" pitchFamily="34" charset="0"/>
                <a:cs typeface="Tahoma" pitchFamily="34" charset="0"/>
              </a:rPr>
              <a:t>NIH Office of Extramural Research FCOI Web Site</a:t>
            </a:r>
            <a:endParaRPr lang="en-US" dirty="0" smtClean="0">
              <a:solidFill>
                <a:srgbClr val="333399"/>
              </a:solidFill>
              <a:effectLst/>
              <a:latin typeface="Tahoma" pitchFamily="34" charset="0"/>
              <a:cs typeface="Tahoma" pitchFamily="34" charset="0"/>
              <a:hlinkClick r:id="rId3"/>
            </a:endParaRPr>
          </a:p>
          <a:p>
            <a:pPr lvl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effectLst/>
                <a:latin typeface="Tahoma" pitchFamily="34" charset="0"/>
                <a:cs typeface="Tahoma" pitchFamily="34" charset="0"/>
                <a:hlinkClick r:id="rId3"/>
              </a:rPr>
              <a:t>http://grants.nih.gov/grants/policy/coi/</a:t>
            </a:r>
            <a:endParaRPr lang="en-US" dirty="0" smtClean="0">
              <a:effectLst/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Tx/>
              <a:buNone/>
              <a:defRPr/>
            </a:pPr>
            <a:endParaRPr lang="en-US" dirty="0" smtClean="0">
              <a:effectLst/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Tx/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Some Resources include:</a:t>
            </a:r>
            <a:endParaRPr lang="en-US" dirty="0" smtClean="0">
              <a:effectLst/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A tutorial, webinar, PowerPoint presentations</a:t>
            </a:r>
          </a:p>
          <a:p>
            <a:pPr lvl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  <a:effectLst/>
                <a:latin typeface="Tahoma" pitchFamily="34" charset="0"/>
                <a:cs typeface="Tahoma" pitchFamily="34" charset="0"/>
              </a:rPr>
              <a:t>FAQs are periodically updated and will be updated soon.  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dirty="0">
                <a:hlinkClick r:id="rId4"/>
              </a:rPr>
              <a:t>http://grants.nih.gov/grants/policy/coifaq.htm</a:t>
            </a:r>
            <a:endParaRPr lang="en-US" dirty="0" smtClean="0">
              <a:solidFill>
                <a:schemeClr val="accent4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Tx/>
              <a:buNone/>
              <a:defRPr/>
            </a:pPr>
            <a:endParaRPr lang="en-US" dirty="0" smtClean="0">
              <a:solidFill>
                <a:schemeClr val="accent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Tx/>
              <a:buNone/>
              <a:defRPr/>
            </a:pPr>
            <a:endParaRPr lang="en-US" dirty="0" smtClean="0">
              <a:solidFill>
                <a:srgbClr val="333399"/>
              </a:solidFill>
              <a:hlinkClick r:id="rId5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en-US" dirty="0" smtClean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en-US" sz="2400" dirty="0" smtClean="0">
              <a:solidFill>
                <a:srgbClr val="339933"/>
              </a:solidFill>
            </a:endParaRP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en-US" sz="2400" dirty="0" smtClean="0">
              <a:solidFill>
                <a:srgbClr val="339933"/>
              </a:solidFill>
            </a:endParaRPr>
          </a:p>
          <a:p>
            <a:pPr lvl="1" algn="r">
              <a:lnSpc>
                <a:spcPct val="90000"/>
              </a:lnSpc>
              <a:buFont typeface="Arial" charset="0"/>
              <a:buNone/>
              <a:defRPr/>
            </a:pPr>
            <a:endParaRPr lang="en-US" sz="2400" dirty="0" smtClean="0">
              <a:solidFill>
                <a:srgbClr val="339933"/>
              </a:solidFill>
            </a:endParaRPr>
          </a:p>
          <a:p>
            <a:pPr lvl="1" algn="r">
              <a:lnSpc>
                <a:spcPct val="90000"/>
              </a:lnSpc>
              <a:buFont typeface="Arial" charset="0"/>
              <a:buNone/>
              <a:defRPr/>
            </a:pPr>
            <a:endParaRPr lang="en-US" sz="2400" dirty="0" smtClean="0">
              <a:solidFill>
                <a:srgbClr val="339933"/>
              </a:solidFill>
            </a:endParaRP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05550"/>
            <a:ext cx="2133600" cy="476250"/>
          </a:xfrm>
        </p:spPr>
        <p:txBody>
          <a:bodyPr/>
          <a:lstStyle/>
          <a:p>
            <a:pPr>
              <a:defRPr/>
            </a:pPr>
            <a:fld id="{CC3EA47D-39D3-439F-A31F-9A4726580DFC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8437" name="qrcode" descr="qrco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495980"/>
            <a:ext cx="1295400" cy="136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Financial Conflict of Interest (FCOI)</a:t>
            </a:r>
            <a:br>
              <a:rPr lang="en-US" sz="3400" dirty="0" smtClean="0">
                <a:latin typeface="Tahoma" pitchFamily="34" charset="0"/>
                <a:cs typeface="Tahoma" pitchFamily="34" charset="0"/>
              </a:rPr>
            </a:br>
            <a:r>
              <a:rPr lang="en-US" sz="3400" dirty="0" smtClean="0">
                <a:latin typeface="Tahoma" pitchFamily="34" charset="0"/>
                <a:cs typeface="Tahoma" pitchFamily="34" charset="0"/>
              </a:rPr>
              <a:t>Regulations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10600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42 CFR Part 50 Subpart F (grants and cooperative agreements)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120000"/>
              <a:defRPr/>
            </a:pPr>
            <a:endParaRPr lang="en-US" sz="11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20000"/>
              </a:lnSpc>
              <a:buClr>
                <a:schemeClr val="tx1"/>
              </a:buClr>
              <a:buSzPct val="120000"/>
              <a:defRPr/>
            </a:pPr>
            <a:endParaRPr lang="en-US" sz="105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45 CFR Part 94 (contracts)</a:t>
            </a:r>
          </a:p>
          <a:p>
            <a:pPr marL="1200150" lvl="3" indent="-342900">
              <a:buClr>
                <a:schemeClr val="tx1"/>
              </a:buClr>
              <a:buSzPct val="120000"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1200150" lvl="3" indent="-342900">
              <a:buClr>
                <a:schemeClr val="tx1"/>
              </a:buClr>
              <a:buSzPct val="120000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Revised Final Rule published on 8-25-11</a:t>
            </a:r>
          </a:p>
          <a:p>
            <a:pPr marL="1200150" lvl="3" indent="-342900">
              <a:buClr>
                <a:schemeClr val="tx1"/>
              </a:buClr>
              <a:buSzPct val="120000"/>
            </a:pPr>
            <a:r>
              <a:rPr lang="en-US" sz="2400" dirty="0" smtClean="0">
                <a:latin typeface="Tahoma" pitchFamily="34" charset="0"/>
                <a:cs typeface="Tahoma" pitchFamily="34" charset="0"/>
                <a:hlinkClick r:id="rId3"/>
              </a:rPr>
              <a:t>http://www.gpo.gov/fdsys/pkg/FR-2011-08-25/pdf/2011-21633.pdf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1200150" lvl="3" indent="-342900">
              <a:buClr>
                <a:schemeClr val="tx1"/>
              </a:buClr>
              <a:buSzPct val="120000"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857250" lvl="3" indent="0">
              <a:buClr>
                <a:schemeClr val="tx1"/>
              </a:buClr>
              <a:buSzPct val="120000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Regulation for 42 CFR Part 50 Subpart F</a:t>
            </a:r>
          </a:p>
          <a:p>
            <a:pPr marL="1200150" lvl="3" indent="-342900">
              <a:buClr>
                <a:schemeClr val="tx1"/>
              </a:buClr>
              <a:buSzPct val="120000"/>
            </a:pPr>
            <a:r>
              <a:rPr lang="en-US" sz="2400" dirty="0" smtClean="0">
                <a:latin typeface="Tahoma" pitchFamily="34" charset="0"/>
                <a:cs typeface="Tahoma" pitchFamily="34" charset="0"/>
                <a:hlinkClick r:id="rId4"/>
              </a:rPr>
              <a:t>http</a:t>
            </a:r>
            <a:r>
              <a:rPr lang="en-US" sz="2400" dirty="0">
                <a:latin typeface="Tahoma" pitchFamily="34" charset="0"/>
                <a:cs typeface="Tahoma" pitchFamily="34" charset="0"/>
                <a:hlinkClick r:id="rId4"/>
              </a:rPr>
              <a:t>://</a:t>
            </a:r>
            <a:r>
              <a:rPr lang="en-US" sz="2400" dirty="0" smtClean="0">
                <a:latin typeface="Tahoma" pitchFamily="34" charset="0"/>
                <a:cs typeface="Tahoma" pitchFamily="34" charset="0"/>
                <a:hlinkClick r:id="rId4"/>
              </a:rPr>
              <a:t>ecfr.gpoaccess.gov/cgi/t/text/text-idx?c=ecfr&amp;sid=f67ea01984581d3934103b5074c05500&amp;rgn=div5&amp;view=text&amp;node=42:1.0.1.4.22&amp;idno=42#42:1.0.1.4.22.6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600" dirty="0" smtClean="0">
              <a:latin typeface="Tahoma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FE84B-5A55-462E-89CE-9A9E741C8682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LIVE DEMONSTRATION  </a:t>
            </a:r>
          </a:p>
          <a:p>
            <a:pPr marL="0" indent="0" algn="ctr">
              <a:buNone/>
            </a:pPr>
            <a:r>
              <a:rPr lang="en-US" sz="3600" dirty="0" err="1" smtClean="0"/>
              <a:t>eRA</a:t>
            </a:r>
            <a:r>
              <a:rPr lang="en-US" sz="3600" dirty="0" smtClean="0"/>
              <a:t> COMMONS </a:t>
            </a:r>
          </a:p>
          <a:p>
            <a:pPr marL="0" indent="0" algn="ctr">
              <a:buNone/>
            </a:pPr>
            <a:r>
              <a:rPr lang="en-US" sz="3600" dirty="0" smtClean="0"/>
              <a:t>FCOI MODULE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40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Receipt of FCOI Report by the NIH (New)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41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3814" r="2888" b="42062"/>
          <a:stretch>
            <a:fillRect/>
          </a:stretch>
        </p:blipFill>
        <p:spPr bwMode="auto">
          <a:xfrm>
            <a:off x="0" y="1523999"/>
            <a:ext cx="9144000" cy="32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7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Receipt of FCOI Report by the NIH (Revised)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42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3814" r="2728" b="42062"/>
          <a:stretch>
            <a:fillRect/>
          </a:stretch>
        </p:blipFill>
        <p:spPr bwMode="auto">
          <a:xfrm>
            <a:off x="-1" y="1524000"/>
            <a:ext cx="906281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3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Receipt of FCOI Report by the NIH (Annual)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43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4227" r="2568" b="42268"/>
          <a:stretch>
            <a:fillRect/>
          </a:stretch>
        </p:blipFill>
        <p:spPr bwMode="auto">
          <a:xfrm>
            <a:off x="0" y="1523999"/>
            <a:ext cx="9144000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0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Receipt of Report by the NIH</a:t>
            </a:r>
            <a:b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(Mitigation)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44</a:t>
            </a:fld>
            <a:endParaRPr lang="en-US" dirty="0">
              <a:solidFill>
                <a:srgbClr val="00359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3608" r="3050" b="53815"/>
          <a:stretch>
            <a:fillRect/>
          </a:stretch>
        </p:blipFill>
        <p:spPr bwMode="auto">
          <a:xfrm>
            <a:off x="0" y="1524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8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Panel</a:t>
            </a:r>
            <a:endParaRPr lang="en-US" dirty="0"/>
          </a:p>
        </p:txBody>
      </p:sp>
      <p:pic>
        <p:nvPicPr>
          <p:cNvPr id="6" name="Content Placeholder 5" descr="Kathy Hancoc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4255"/>
          <a:stretch>
            <a:fillRect/>
          </a:stretch>
        </p:blipFill>
        <p:spPr>
          <a:xfrm>
            <a:off x="1219200" y="1981200"/>
            <a:ext cx="2479846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 descr="Scarlett Gibb 20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5096" r="8283" b="3293"/>
          <a:stretch>
            <a:fillRect/>
          </a:stretch>
        </p:blipFill>
        <p:spPr>
          <a:xfrm>
            <a:off x="4974771" y="2057400"/>
            <a:ext cx="2590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45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62987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Kathy Hancock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NIH Assistant Grants Compliance Officer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6576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Scarlett Gibb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NIH Customer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Relationship Manager,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eRA Commons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7200" dirty="0" smtClean="0">
                <a:latin typeface="Tahoma" pitchFamily="34" charset="0"/>
                <a:cs typeface="Tahoma" pitchFamily="34" charset="0"/>
              </a:rPr>
              <a:t>Questions?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991600" cy="5334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accent4"/>
                </a:solidFill>
                <a:latin typeface="Tahoma" pitchFamily="34" charset="0"/>
              </a:rPr>
              <a:t>For questions regarding the FCOI regulation, please contact: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  <a:latin typeface="Tahoma" pitchFamily="34" charset="0"/>
              </a:rPr>
              <a:t>Kathy Hancock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effectLst/>
                <a:latin typeface="Tahoma" pitchFamily="34" charset="0"/>
              </a:rPr>
              <a:t>	</a:t>
            </a:r>
            <a:r>
              <a:rPr lang="en-US" sz="2000" b="1" dirty="0" smtClean="0">
                <a:effectLst/>
                <a:latin typeface="Tahoma" pitchFamily="34" charset="0"/>
              </a:rPr>
              <a:t>Assistant Grants Compliance Officer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effectLst/>
                <a:latin typeface="Tahoma" pitchFamily="34" charset="0"/>
              </a:rPr>
              <a:t>	Division of Grants Compliance and Oversight, OPERA, OER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effectLst/>
                <a:latin typeface="Tahoma" pitchFamily="34" charset="0"/>
              </a:rPr>
              <a:t>	301-435-1962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</a:t>
            </a:r>
            <a:r>
              <a:rPr lang="en-US" sz="2400" b="1" dirty="0" smtClean="0">
                <a:hlinkClick r:id="rId3"/>
              </a:rPr>
              <a:t>kathy.hancock@nih.gov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General FCOI Inquiries:  </a:t>
            </a:r>
            <a:r>
              <a:rPr lang="en-US" sz="2400" dirty="0" smtClean="0">
                <a:hlinkClick r:id="rId4"/>
              </a:rPr>
              <a:t>FCOICompliance@mail.nih.gov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  <a:defRPr/>
            </a:pPr>
            <a:endParaRPr lang="en-US" sz="1800" dirty="0" smtClean="0">
              <a:solidFill>
                <a:schemeClr val="accent4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 smtClean="0">
                <a:solidFill>
                  <a:schemeClr val="accent4"/>
                </a:solidFill>
                <a:latin typeface="Tahoma" pitchFamily="34" charset="0"/>
              </a:rPr>
              <a:t>For </a:t>
            </a:r>
            <a:r>
              <a:rPr lang="en-US" sz="1800" dirty="0">
                <a:solidFill>
                  <a:schemeClr val="accent4"/>
                </a:solidFill>
                <a:latin typeface="Tahoma" pitchFamily="34" charset="0"/>
              </a:rPr>
              <a:t>questions </a:t>
            </a:r>
            <a:r>
              <a:rPr lang="en-US" sz="1800" dirty="0" smtClean="0">
                <a:solidFill>
                  <a:schemeClr val="accent4"/>
                </a:solidFill>
                <a:latin typeface="Tahoma" pitchFamily="34" charset="0"/>
              </a:rPr>
              <a:t>regarding FCOI Module contact:</a:t>
            </a:r>
            <a:endParaRPr lang="en-US" sz="1800" b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dirty="0" err="1" smtClean="0">
                <a:latin typeface="Tahoma" pitchFamily="34" charset="0"/>
              </a:rPr>
              <a:t>eRA</a:t>
            </a:r>
            <a:r>
              <a:rPr lang="en-US" sz="2400" dirty="0" smtClean="0">
                <a:latin typeface="Tahoma" pitchFamily="34" charset="0"/>
              </a:rPr>
              <a:t> Commons Help Desk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sz="2200" smtClean="0"/>
              <a:t>     Web</a:t>
            </a:r>
            <a:r>
              <a:rPr lang="en-US" sz="2200" dirty="0"/>
              <a:t>: </a:t>
            </a:r>
            <a:r>
              <a:rPr lang="en-US" sz="2200" dirty="0" smtClean="0">
                <a:hlinkClick r:id="rId5"/>
              </a:rPr>
              <a:t>grants.nih.gov/support</a:t>
            </a:r>
            <a:r>
              <a:rPr lang="en-US" sz="2200" dirty="0" smtClean="0"/>
              <a:t> (Preferred </a:t>
            </a:r>
            <a:r>
              <a:rPr lang="en-US" sz="2200" dirty="0"/>
              <a:t>method of contact)</a:t>
            </a:r>
            <a:br>
              <a:rPr lang="en-US" sz="2200" dirty="0"/>
            </a:br>
            <a:r>
              <a:rPr lang="en-US" sz="2200" dirty="0"/>
              <a:t>Toll-free: 1-866-504-9552</a:t>
            </a:r>
            <a:br>
              <a:rPr lang="en-US" sz="2200" dirty="0"/>
            </a:br>
            <a:r>
              <a:rPr lang="en-US" sz="2200" dirty="0"/>
              <a:t>Phone: </a:t>
            </a:r>
            <a:r>
              <a:rPr lang="en-US" sz="2200" dirty="0" smtClean="0"/>
              <a:t>301-402-7469</a:t>
            </a:r>
            <a:br>
              <a:rPr lang="en-US" sz="2200" dirty="0" smtClean="0"/>
            </a:br>
            <a:r>
              <a:rPr lang="en-US" sz="2200" dirty="0" smtClean="0"/>
              <a:t>Hours</a:t>
            </a:r>
            <a:r>
              <a:rPr lang="en-US" sz="2200" dirty="0"/>
              <a:t>: Mon.-Fri., 7a.m. to 8 p.m. Eastern Standard Time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latin typeface="Tahoma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CE064-FE0A-4D5B-A6BB-A3AE8F15F860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04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ahoma" pitchFamily="34" charset="0"/>
              </a:rPr>
              <a:t>2011 Revised FCOI Regulation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419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Implementation by August 24, 2012</a:t>
            </a:r>
          </a:p>
          <a:p>
            <a:pPr>
              <a:lnSpc>
                <a:spcPct val="120000"/>
              </a:lnSpc>
              <a:buClr>
                <a:schemeClr val="tx2"/>
              </a:buClr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Applies to each Notice of Award (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NoA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 that is issued on or after 8/24/2012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Not retroactive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Important in considering compliance with the regulation </a:t>
            </a:r>
          </a:p>
          <a:p>
            <a:pPr>
              <a:lnSpc>
                <a:spcPct val="120000"/>
              </a:lnSpc>
              <a:buClr>
                <a:schemeClr val="tx2"/>
              </a:buClr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Example: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On going awards or FY 2012 awards issued PRIOR </a:t>
            </a:r>
            <a:r>
              <a:rPr lang="en-US" sz="2000" dirty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	8/24/2012  are subject to 1995 regulation.</a:t>
            </a:r>
            <a:endParaRPr lang="en-US" sz="20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	Awards issued ON or AFTER 8/24/2012 are subject to the   	2011 revised  regulation, regardless of the budget period start 	date.  This excludes any awards extended without funds that 	were previously subject to 1995 regulation.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defRPr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6A5F6-AED3-4F5B-A348-FB108D4504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>What do Institution’s Report to NIH?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8229600" cy="3657600"/>
          </a:xfrm>
        </p:spPr>
        <p:txBody>
          <a:bodyPr/>
          <a:lstStyle/>
          <a:p>
            <a:pPr eaLnBrk="1" hangingPunct="1"/>
            <a:endParaRPr lang="en-US" dirty="0" smtClean="0">
              <a:effectLst/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dirty="0" smtClean="0">
              <a:effectLst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ACCCE-C704-4C78-B1AE-7223F223086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2136338"/>
            <a:ext cx="77152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Institutions report Identified FCOIs for its</a:t>
            </a:r>
          </a:p>
          <a:p>
            <a:endParaRPr lang="en-US" sz="3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Investigators 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Subrecipient</a:t>
            </a:r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Investigators, if applicable</a:t>
            </a:r>
          </a:p>
          <a:p>
            <a:endParaRPr lang="en-US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What is an FCOI?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A Significant Financial Interest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(SFI)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that an Investigator or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subrecipient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Investigator has (including their spouse and dependent children) that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could directly and significantly affect the design, conduct, or reporting of NIH-funded research.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7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How are 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FCOI Reports submitted </a:t>
            </a:r>
            <a:b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NIH?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Electronic Research Administration (</a:t>
            </a:r>
            <a:r>
              <a:rPr lang="en-US" sz="3600" dirty="0" err="1" smtClean="0"/>
              <a:t>eRA</a:t>
            </a:r>
            <a:r>
              <a:rPr lang="en-US" sz="3600" dirty="0" smtClean="0"/>
              <a:t>) Commons FCOI Module – </a:t>
            </a:r>
          </a:p>
          <a:p>
            <a:pPr marL="0" indent="0" algn="ctr">
              <a:buNone/>
            </a:pPr>
            <a:r>
              <a:rPr lang="en-US" sz="3600" dirty="0" smtClean="0"/>
              <a:t>FCOI Reporting Tool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FCOI Module accessed via</a:t>
            </a:r>
          </a:p>
          <a:p>
            <a:pPr marL="0" indent="0" algn="ctr">
              <a:buNone/>
            </a:pPr>
            <a:r>
              <a:rPr lang="en-US" sz="3600" dirty="0" smtClean="0"/>
              <a:t> </a:t>
            </a:r>
            <a:r>
              <a:rPr lang="en-US" sz="3600" dirty="0" smtClean="0">
                <a:hlinkClick r:id="rId3"/>
              </a:rPr>
              <a:t>eRA Commons 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8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are the features of the FCOI Module?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FCOI Module allows Institutions to: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4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Electronically submit FCOI reports and supporting documentation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4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Submit a New (initiate 2011 FCOI report), Annual, and Revised FCOI reports and a Mitigation report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4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Search and view FCOI reports and associated data previously submitted through Commons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4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Receive an email confirmation that NIH received the report.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4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Submit </a:t>
            </a:r>
            <a:r>
              <a:rPr lang="en-US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additional information when requested by </a:t>
            </a:r>
            <a:r>
              <a:rPr lang="en-US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NIH.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4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Receive email reminders when an annual FCOI report is due.</a:t>
            </a:r>
            <a:endParaRPr lang="en-US" sz="4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600" dirty="0" smtClean="0"/>
          </a:p>
          <a:p>
            <a:pPr>
              <a:lnSpc>
                <a:spcPct val="120000"/>
              </a:lnSpc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9</a:t>
            </a:fld>
            <a:endParaRPr lang="en-US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41252</TotalTime>
  <Words>2190</Words>
  <Application>Microsoft Office PowerPoint</Application>
  <PresentationFormat>On-screen Show (4:3)</PresentationFormat>
  <Paragraphs>399</Paragraphs>
  <Slides>46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1_Concourse</vt:lpstr>
      <vt:lpstr>OER2012</vt:lpstr>
      <vt:lpstr>Urban</vt:lpstr>
      <vt:lpstr>Option 1 - Small Pics at Bottom</vt:lpstr>
      <vt:lpstr>1_OER2012</vt:lpstr>
      <vt:lpstr>1_Urban</vt:lpstr>
      <vt:lpstr>1_Option 1 - Small Pics at Bottom</vt:lpstr>
      <vt:lpstr>2_OER2012</vt:lpstr>
      <vt:lpstr>2_Urban</vt:lpstr>
      <vt:lpstr>2_Option 1 - Small Pics at Bottom</vt:lpstr>
      <vt:lpstr>3_OER2012</vt:lpstr>
      <vt:lpstr>3_Urban</vt:lpstr>
      <vt:lpstr>3_Option 1 - Small Pics at Bottom</vt:lpstr>
      <vt:lpstr>4_OER2012</vt:lpstr>
      <vt:lpstr>4_Urban</vt:lpstr>
      <vt:lpstr>4_Option 1 - Small Pics at Bottom</vt:lpstr>
      <vt:lpstr>Financial Conflict of Interest  Reporting Requirements and a Demonstration of the eRA Commons FCOI Module</vt:lpstr>
      <vt:lpstr>Presenters</vt:lpstr>
      <vt:lpstr>Summary of Topics </vt:lpstr>
      <vt:lpstr>Financial Conflict of Interest (FCOI) Regulations</vt:lpstr>
      <vt:lpstr>2011 Revised FCOI Regulation</vt:lpstr>
      <vt:lpstr>What do Institution’s Report to NIH?</vt:lpstr>
      <vt:lpstr>What is an FCOI?</vt:lpstr>
      <vt:lpstr>How are FCOI Reports submitted  to NIH?</vt:lpstr>
      <vt:lpstr>What are the features of the FCOI Module?</vt:lpstr>
      <vt:lpstr>How to get access to the FCOI Module?</vt:lpstr>
      <vt:lpstr>What additional information is required in a 2011 FCOI Report? </vt:lpstr>
      <vt:lpstr> What additional information is required under a 2011 FCOI Report? </vt:lpstr>
      <vt:lpstr>What additional information is required under a 2011 FCOI Report? </vt:lpstr>
      <vt:lpstr>What are the Key Elements of a Management Plan?</vt:lpstr>
      <vt:lpstr>What additional information is required under a 2011 FCOI Report? </vt:lpstr>
      <vt:lpstr>How is “noncompliance with regulation” defined?</vt:lpstr>
      <vt:lpstr>What happens when the Institution submits an FCOI report that includes noncompliance?</vt:lpstr>
      <vt:lpstr>PowerPoint Presentation</vt:lpstr>
      <vt:lpstr>How to Get Started?</vt:lpstr>
      <vt:lpstr>How to Submit an FCOI Report for the first time?</vt:lpstr>
      <vt:lpstr>When to Submit an FCOI Report? (Reporting Requirements)</vt:lpstr>
      <vt:lpstr>When NOT to submit an  FCOI report?</vt:lpstr>
      <vt:lpstr>PowerPoint Presentation</vt:lpstr>
      <vt:lpstr>When to Submit an Annual FCOI Report? (Reporting Requirements)</vt:lpstr>
      <vt:lpstr>When are Annual Reports submitted?</vt:lpstr>
      <vt:lpstr>What information is required in an Annual FCOI Report?</vt:lpstr>
      <vt:lpstr>What information is required in an Annual FCOI Report?</vt:lpstr>
      <vt:lpstr>PowerPoint Presentation</vt:lpstr>
      <vt:lpstr>What is a Mitigation Report?</vt:lpstr>
      <vt:lpstr>What to include in a Mitigation Report?</vt:lpstr>
      <vt:lpstr>How to Submit a Mitigation Report?</vt:lpstr>
      <vt:lpstr>PowerPoint Presentation</vt:lpstr>
      <vt:lpstr>When is a Revised FCOI Report required?</vt:lpstr>
      <vt:lpstr>When is a Revised FCOI Report required? </vt:lpstr>
      <vt:lpstr>PowerPoint Presentation</vt:lpstr>
      <vt:lpstr>PowerPoint Presentation</vt:lpstr>
      <vt:lpstr>Rescinded FCOI Reports</vt:lpstr>
      <vt:lpstr>What to do when the Institution needs to Rescind an FCOI Report?</vt:lpstr>
      <vt:lpstr>Information/Resources</vt:lpstr>
      <vt:lpstr>PowerPoint Presentation</vt:lpstr>
      <vt:lpstr>Receipt of FCOI Report by the NIH (New)</vt:lpstr>
      <vt:lpstr>Receipt of FCOI Report by the NIH (Revised)</vt:lpstr>
      <vt:lpstr>Receipt of FCOI Report by the NIH (Annual)</vt:lpstr>
      <vt:lpstr>Receipt of Report by the NIH (Mitigation)</vt:lpstr>
      <vt:lpstr>Q&amp;A Panel</vt:lpstr>
      <vt:lpstr>Questions?</vt:lpstr>
    </vt:vector>
  </TitlesOfParts>
  <Company>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kochers</dc:creator>
  <cp:lastModifiedBy>Griffin, Tamara (NIH/OD) [C]</cp:lastModifiedBy>
  <cp:revision>1810</cp:revision>
  <cp:lastPrinted>2012-08-14T14:44:23Z</cp:lastPrinted>
  <dcterms:created xsi:type="dcterms:W3CDTF">2007-06-22T15:14:55Z</dcterms:created>
  <dcterms:modified xsi:type="dcterms:W3CDTF">2014-08-11T14:08:33Z</dcterms:modified>
</cp:coreProperties>
</file>